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87" r:id="rId3"/>
  </p:sldMasterIdLst>
  <p:notesMasterIdLst>
    <p:notesMasterId r:id="rId20"/>
  </p:notesMasterIdLst>
  <p:handoutMasterIdLst>
    <p:handoutMasterId r:id="rId21"/>
  </p:handoutMasterIdLst>
  <p:sldIdLst>
    <p:sldId id="257" r:id="rId4"/>
    <p:sldId id="367" r:id="rId5"/>
    <p:sldId id="563" r:id="rId6"/>
    <p:sldId id="359" r:id="rId7"/>
    <p:sldId id="394" r:id="rId8"/>
    <p:sldId id="464" r:id="rId9"/>
    <p:sldId id="468" r:id="rId10"/>
    <p:sldId id="467" r:id="rId11"/>
    <p:sldId id="564" r:id="rId12"/>
    <p:sldId id="565" r:id="rId13"/>
    <p:sldId id="465" r:id="rId14"/>
    <p:sldId id="411" r:id="rId15"/>
    <p:sldId id="466" r:id="rId16"/>
    <p:sldId id="400" r:id="rId17"/>
    <p:sldId id="429" r:id="rId18"/>
    <p:sldId id="502" r:id="rId19"/>
  </p:sldIdLst>
  <p:sldSz cx="9144000" cy="6858000" type="screen4x3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30E"/>
    <a:srgbClr val="258DD9"/>
    <a:srgbClr val="ABCB2A"/>
    <a:srgbClr val="009D7D"/>
    <a:srgbClr val="D8056A"/>
    <a:srgbClr val="7D94A0"/>
    <a:srgbClr val="E97917"/>
    <a:srgbClr val="0092D2"/>
    <a:srgbClr val="89B71D"/>
    <a:srgbClr val="73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9" autoAdjust="0"/>
    <p:restoredTop sz="90612" autoAdjust="0"/>
  </p:normalViewPr>
  <p:slideViewPr>
    <p:cSldViewPr snapToGrid="0" snapToObjects="1">
      <p:cViewPr varScale="1">
        <p:scale>
          <a:sx n="111" d="100"/>
          <a:sy n="111" d="100"/>
        </p:scale>
        <p:origin x="24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\Documents\18Plus\Evaluation_2016\Auswertung_gesamt\Abbildungen_Nov_19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\Documents\18Plus\Evaluation_2016\Auswertung_gesamt\Abbildungen_Nov_19.xlsx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\Documents\18Plus\Evaluation_2016\Auswertung_gesamt\Abbildungen_Nov_19.xlsx" TargetMode="External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\Documents\18Plus\Evaluation_2016\Auswertung_gesamt\Abbildungen_Nov_19.xlsx" TargetMode="External"/><Relationship Id="rId1" Type="http://schemas.openxmlformats.org/officeDocument/2006/relationships/themeOverride" Target="../theme/themeOverride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\Documents\18Plus\Evaluation_2016\Auswertung_gesamt\Abbildungen_Nov_19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\Documents\18Plus\Evaluation_2016\Auswertung_gesamt\Abbildungen_Nov_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\Documents\18Plus\Evaluation_2016\Auswertung_gesamt\Abbildungen_Nov_19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\Documents\18Plus\Evaluation_2016\Auswertung_gesamt\Abbildungen_Nov_19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\Documents\18Plus\Evaluation_2016\Auswertung_gesamt\Abbildungen_Nov_19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\Documents\18Plus\Evaluation_2016\Auswertung_gesamt\Abbildungen_Nov_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\Documents\18Plus\Evaluation_2016\Auswertung_gesamt\Abbildungen_Nov_19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\Documents\18Plus\Evaluation_2016\Auswertung_gesamt\Abbildungen_Nov_19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916666666666682E-2"/>
          <c:y val="0"/>
          <c:w val="0.96842402142708095"/>
          <c:h val="0.843834880415585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6923C"/>
            </a:solidFill>
          </c:spPr>
          <c:invertIfNegative val="0"/>
          <c:dLbls>
            <c:dLbl>
              <c:idx val="1"/>
              <c:layout>
                <c:manualLayout>
                  <c:x val="-2.232641214556841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06-4763-AB6D-9DE24F9314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+mn-l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Situation!$A$2:$A$6</c:f>
              <c:strCache>
                <c:ptCount val="5"/>
                <c:pt idx="0">
                  <c:v>Universitäts- studium</c:v>
                </c:pt>
                <c:pt idx="1">
                  <c:v>Fachhochschule</c:v>
                </c:pt>
                <c:pt idx="2">
                  <c:v>pädagogische Hochschule</c:v>
                </c:pt>
                <c:pt idx="3">
                  <c:v>Berufsausbildung</c:v>
                </c:pt>
                <c:pt idx="4">
                  <c:v>Arbeiten gehen</c:v>
                </c:pt>
              </c:strCache>
            </c:strRef>
          </c:cat>
          <c:val>
            <c:numRef>
              <c:f>Situation!$B$2:$B$6</c:f>
              <c:numCache>
                <c:formatCode>###0</c:formatCode>
                <c:ptCount val="5"/>
                <c:pt idx="0">
                  <c:v>244</c:v>
                </c:pt>
                <c:pt idx="1">
                  <c:v>68</c:v>
                </c:pt>
                <c:pt idx="2">
                  <c:v>20</c:v>
                </c:pt>
                <c:pt idx="3">
                  <c:v>18</c:v>
                </c:pt>
                <c:pt idx="4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6-4763-AB6D-9DE24F931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0148432"/>
        <c:axId val="520141360"/>
      </c:barChart>
      <c:catAx>
        <c:axId val="520148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de-AT" sz="1400" baseline="0">
                <a:latin typeface="+mn-lt"/>
              </a:defRPr>
            </a:pPr>
            <a:endParaRPr lang="de-DE"/>
          </a:p>
        </c:txPr>
        <c:crossAx val="520141360"/>
        <c:crosses val="autoZero"/>
        <c:auto val="1"/>
        <c:lblAlgn val="ctr"/>
        <c:lblOffset val="100"/>
        <c:noMultiLvlLbl val="0"/>
      </c:catAx>
      <c:valAx>
        <c:axId val="520141360"/>
        <c:scaling>
          <c:orientation val="minMax"/>
          <c:max val="280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##0" sourceLinked="1"/>
        <c:majorTickMark val="none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de-AT"/>
            </a:pPr>
            <a:endParaRPr lang="de-DE"/>
          </a:p>
        </c:txPr>
        <c:crossAx val="520148432"/>
        <c:crosses val="autoZero"/>
        <c:crossBetween val="between"/>
        <c:majorUnit val="10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aseline="0">
          <a:latin typeface="Arial" pitchFamily="34" charset="0"/>
        </a:defRPr>
      </a:pPr>
      <a:endParaRPr lang="de-D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de-AT" sz="1200"/>
              <a:t>Modul 2</a:t>
            </a:r>
          </a:p>
        </c:rich>
      </c:tx>
      <c:layout>
        <c:manualLayout>
          <c:xMode val="edge"/>
          <c:yMode val="edge"/>
          <c:x val="0.3554547944164696"/>
          <c:y val="0.8655160051451040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05500522484999"/>
          <c:y val="0.20156048303501581"/>
          <c:w val="0.61621621621621625"/>
          <c:h val="0.62637362637364491"/>
        </c:manualLayout>
      </c:layout>
      <c:pieChart>
        <c:varyColors val="1"/>
        <c:ser>
          <c:idx val="0"/>
          <c:order val="0"/>
          <c:spPr>
            <a:solidFill>
              <a:srgbClr val="E7E6E6">
                <a:lumMod val="75000"/>
              </a:srgbClr>
            </a:solidFill>
          </c:spPr>
          <c:dPt>
            <c:idx val="1"/>
            <c:bubble3D val="0"/>
            <c:spPr>
              <a:solidFill>
                <a:srgbClr val="76923C"/>
              </a:solidFill>
            </c:spPr>
            <c:extLst>
              <c:ext xmlns:c16="http://schemas.microsoft.com/office/drawing/2014/chart" uri="{C3380CC4-5D6E-409C-BE32-E72D297353CC}">
                <c16:uniqueId val="{00000001-C051-4F8A-B2CD-A08EA2D0DD69}"/>
              </c:ext>
            </c:extLst>
          </c:dPt>
          <c:dLbls>
            <c:dLbl>
              <c:idx val="0"/>
              <c:layout>
                <c:manualLayout>
                  <c:x val="-0.12710787118122432"/>
                  <c:y val="0.15377756244394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51-4F8A-B2CD-A08EA2D0D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'Bewertung Module'!$M$31:$N$31</c:f>
              <c:strCache>
                <c:ptCount val="2"/>
                <c:pt idx="0">
                  <c:v>kann mich nicht erinnern</c:v>
                </c:pt>
                <c:pt idx="1">
                  <c:v>  </c:v>
                </c:pt>
              </c:strCache>
            </c:strRef>
          </c:cat>
          <c:val>
            <c:numRef>
              <c:f>'Bewertung Module'!$M$32:$N$32</c:f>
              <c:numCache>
                <c:formatCode>0%</c:formatCode>
                <c:ptCount val="2"/>
                <c:pt idx="0">
                  <c:v>9.9773242630385492E-2</c:v>
                </c:pt>
                <c:pt idx="1">
                  <c:v>0.90022675736961455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51-4F8A-B2CD-A08EA2D0D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359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pPr>
      <a:endParaRPr lang="de-D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de-AT" sz="1200" dirty="0"/>
              <a:t>Modul 3</a:t>
            </a:r>
          </a:p>
        </c:rich>
      </c:tx>
      <c:layout>
        <c:manualLayout>
          <c:xMode val="edge"/>
          <c:yMode val="edge"/>
          <c:x val="0.3554547944164696"/>
          <c:y val="0.8727892488858192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05500522484999"/>
          <c:y val="0.20156048303501581"/>
          <c:w val="0.61621621621621625"/>
          <c:h val="0.62637362637364491"/>
        </c:manualLayout>
      </c:layout>
      <c:pieChart>
        <c:varyColors val="1"/>
        <c:ser>
          <c:idx val="0"/>
          <c:order val="0"/>
          <c:spPr>
            <a:solidFill>
              <a:srgbClr val="E7E6E6">
                <a:lumMod val="75000"/>
              </a:srgbClr>
            </a:solidFill>
          </c:spPr>
          <c:dPt>
            <c:idx val="1"/>
            <c:bubble3D val="0"/>
            <c:spPr>
              <a:solidFill>
                <a:srgbClr val="76923C"/>
              </a:solidFill>
            </c:spPr>
            <c:extLst>
              <c:ext xmlns:c16="http://schemas.microsoft.com/office/drawing/2014/chart" uri="{C3380CC4-5D6E-409C-BE32-E72D297353CC}">
                <c16:uniqueId val="{00000001-1957-4788-9BFE-8D3B8C0A17C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57-4788-9BFE-8D3B8C0A1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'Bewertung Module'!$R$31:$S$31</c:f>
              <c:strCache>
                <c:ptCount val="2"/>
                <c:pt idx="0">
                  <c:v>kann mich nicht erinnern</c:v>
                </c:pt>
                <c:pt idx="1">
                  <c:v>  </c:v>
                </c:pt>
              </c:strCache>
            </c:strRef>
          </c:cat>
          <c:val>
            <c:numRef>
              <c:f>'Bewertung Module'!$R$32:$S$32</c:f>
              <c:numCache>
                <c:formatCode>0%</c:formatCode>
                <c:ptCount val="2"/>
                <c:pt idx="0">
                  <c:v>0.15419501133786848</c:v>
                </c:pt>
                <c:pt idx="1">
                  <c:v>0.8458049886621315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57-4788-9BFE-8D3B8C0A1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359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pPr>
      <a:endParaRPr lang="de-D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de-AT" sz="1200" dirty="0"/>
              <a:t>Modul 4</a:t>
            </a:r>
          </a:p>
        </c:rich>
      </c:tx>
      <c:layout>
        <c:manualLayout>
          <c:xMode val="edge"/>
          <c:yMode val="edge"/>
          <c:x val="0.3554547944164696"/>
          <c:y val="0.8655160051451040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05500522484999"/>
          <c:y val="0.20156048303501581"/>
          <c:w val="0.61621621621621625"/>
          <c:h val="0.62637362637364491"/>
        </c:manualLayout>
      </c:layout>
      <c:pieChart>
        <c:varyColors val="1"/>
        <c:ser>
          <c:idx val="0"/>
          <c:order val="0"/>
          <c:spPr>
            <a:solidFill>
              <a:srgbClr val="E7E6E6">
                <a:lumMod val="75000"/>
              </a:srgbClr>
            </a:solidFill>
          </c:spPr>
          <c:dPt>
            <c:idx val="1"/>
            <c:bubble3D val="0"/>
            <c:spPr>
              <a:solidFill>
                <a:srgbClr val="76923C"/>
              </a:solidFill>
            </c:spPr>
            <c:extLst>
              <c:ext xmlns:c16="http://schemas.microsoft.com/office/drawing/2014/chart" uri="{C3380CC4-5D6E-409C-BE32-E72D297353CC}">
                <c16:uniqueId val="{00000001-45CA-47FF-82DD-252080BBE9C4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CA-47FF-82DD-252080BBE9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'Bewertung Module'!$X$31:$Y$31</c:f>
              <c:strCache>
                <c:ptCount val="2"/>
                <c:pt idx="0">
                  <c:v>kann mich nicht erinnern</c:v>
                </c:pt>
                <c:pt idx="1">
                  <c:v>  </c:v>
                </c:pt>
              </c:strCache>
            </c:strRef>
          </c:cat>
          <c:val>
            <c:numRef>
              <c:f>'Bewertung Module'!$X$32:$Y$32</c:f>
              <c:numCache>
                <c:formatCode>0%</c:formatCode>
                <c:ptCount val="2"/>
                <c:pt idx="0">
                  <c:v>0.24943310657596371</c:v>
                </c:pt>
                <c:pt idx="1">
                  <c:v>0.75056689342403626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CA-47FF-82DD-252080BBE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359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576051319104202E-2"/>
          <c:y val="5.1941902323320847E-2"/>
          <c:w val="0.96842394868089576"/>
          <c:h val="0.700914943362239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6923C"/>
            </a:solidFill>
          </c:spPr>
          <c:invertIfNegative val="0"/>
          <c:dLbls>
            <c:dLbl>
              <c:idx val="1"/>
              <c:layout>
                <c:manualLayout>
                  <c:x val="-2.232641214556841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23-48B1-B1D9-A2FBE0172B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+mn-l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'Zufriedenheit Situation 2'!$A$2:$A$8</c:f>
              <c:numCache>
                <c:formatCode>General</c:formatCode>
                <c:ptCount val="7"/>
              </c:numCache>
            </c:numRef>
          </c:cat>
          <c:val>
            <c:numRef>
              <c:f>'Zufriedenheit Situation 2'!$B$2:$B$8</c:f>
              <c:numCache>
                <c:formatCode>0%</c:formatCode>
                <c:ptCount val="7"/>
                <c:pt idx="0">
                  <c:v>1.1337868480725623E-2</c:v>
                </c:pt>
                <c:pt idx="1">
                  <c:v>2.9478458049886622E-2</c:v>
                </c:pt>
                <c:pt idx="2">
                  <c:v>2.4943310657596373E-2</c:v>
                </c:pt>
                <c:pt idx="3">
                  <c:v>7.9365079365079361E-2</c:v>
                </c:pt>
                <c:pt idx="4">
                  <c:v>0.21088435374149661</c:v>
                </c:pt>
                <c:pt idx="5">
                  <c:v>0.35147392290249435</c:v>
                </c:pt>
                <c:pt idx="6">
                  <c:v>0.29251700680272108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23-48B1-B1D9-A2FBE0172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20141904"/>
        <c:axId val="520153872"/>
      </c:barChart>
      <c:catAx>
        <c:axId val="52014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de-AT" baseline="0">
                <a:latin typeface="Tahoma" pitchFamily="34" charset="0"/>
              </a:defRPr>
            </a:pPr>
            <a:endParaRPr lang="de-DE"/>
          </a:p>
        </c:txPr>
        <c:crossAx val="520153872"/>
        <c:crosses val="autoZero"/>
        <c:auto val="1"/>
        <c:lblAlgn val="ctr"/>
        <c:lblOffset val="100"/>
        <c:noMultiLvlLbl val="0"/>
      </c:catAx>
      <c:valAx>
        <c:axId val="520153872"/>
        <c:scaling>
          <c:orientation val="minMax"/>
          <c:max val="0.5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majorTickMark val="none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de-AT"/>
            </a:pPr>
            <a:endParaRPr lang="de-DE"/>
          </a:p>
        </c:txPr>
        <c:crossAx val="520141904"/>
        <c:crosses val="autoZero"/>
        <c:crossBetween val="between"/>
        <c:majorUnit val="0.1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aseline="0">
          <a:latin typeface="Arial" pitchFamily="34" charset="0"/>
        </a:defRPr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023294473249526"/>
          <c:y val="7.7815366734962102E-2"/>
          <c:w val="0.44492680335793727"/>
          <c:h val="0.7487314026246610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'Zufriedenheit Situation'!$O$10</c:f>
              <c:strCache>
                <c:ptCount val="1"/>
                <c:pt idx="0">
                  <c:v>trifft genau zu</c:v>
                </c:pt>
              </c:strCache>
            </c:strRef>
          </c:tx>
          <c:spPr>
            <a:solidFill>
              <a:srgbClr val="76923C"/>
            </a:solidFill>
          </c:spPr>
          <c:invertIfNegative val="0"/>
          <c:dLbls>
            <c:dLbl>
              <c:idx val="2"/>
              <c:layout>
                <c:manualLayout>
                  <c:x val="8.745584742191179E-3"/>
                  <c:y val="1.1971852737591594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F3-40DE-8B4A-8A97444BB4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'Zufriedenheit Situation'!$P$9:$S$9</c:f>
              <c:strCache>
                <c:ptCount val="4"/>
                <c:pt idx="0">
                  <c:v>Meine derzeitige Situation (z. B Studium, Ausbildung, Arbeit) entspricht meinen Erwartungen</c:v>
                </c:pt>
                <c:pt idx="1">
                  <c:v>Ich habe schon an einen Wechsel gedacht (z.B. Studienabbruch und arbeiten gehen, anderes Studium oder andere Ausbildung, doch studieren)</c:v>
                </c:pt>
                <c:pt idx="2">
                  <c:v>Ich fühle mich durch meine derzeitige Situation (z.B. Studium, Ausbildung, Arbeit) überfordert</c:v>
                </c:pt>
                <c:pt idx="3">
                  <c:v>Wenn ich die Zeit zurückdrehen könnte, würde ich mich wieder so entscheiden</c:v>
                </c:pt>
              </c:strCache>
            </c:strRef>
          </c:cat>
          <c:val>
            <c:numRef>
              <c:f>'Zufriedenheit Situation'!$P$10:$S$10</c:f>
              <c:numCache>
                <c:formatCode>0%</c:formatCode>
                <c:ptCount val="4"/>
                <c:pt idx="0">
                  <c:v>0.40589569160997735</c:v>
                </c:pt>
                <c:pt idx="1">
                  <c:v>0.23356009070294784</c:v>
                </c:pt>
                <c:pt idx="2">
                  <c:v>4.5351473922902494E-2</c:v>
                </c:pt>
                <c:pt idx="3">
                  <c:v>0.48752834467120182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3-40DE-8B4A-8A97444BB453}"/>
            </c:ext>
          </c:extLst>
        </c:ser>
        <c:ser>
          <c:idx val="1"/>
          <c:order val="1"/>
          <c:tx>
            <c:strRef>
              <c:f>'Zufriedenheit Situation'!$O$11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rgbClr val="95B75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'Zufriedenheit Situation'!$P$9:$S$9</c:f>
              <c:strCache>
                <c:ptCount val="4"/>
                <c:pt idx="0">
                  <c:v>Meine derzeitige Situation (z. B Studium, Ausbildung, Arbeit) entspricht meinen Erwartungen</c:v>
                </c:pt>
                <c:pt idx="1">
                  <c:v>Ich habe schon an einen Wechsel gedacht (z.B. Studienabbruch und arbeiten gehen, anderes Studium oder andere Ausbildung, doch studieren)</c:v>
                </c:pt>
                <c:pt idx="2">
                  <c:v>Ich fühle mich durch meine derzeitige Situation (z.B. Studium, Ausbildung, Arbeit) überfordert</c:v>
                </c:pt>
                <c:pt idx="3">
                  <c:v>Wenn ich die Zeit zurückdrehen könnte, würde ich mich wieder so entscheiden</c:v>
                </c:pt>
              </c:strCache>
            </c:strRef>
          </c:cat>
          <c:val>
            <c:numRef>
              <c:f>'Zufriedenheit Situation'!$P$11:$S$11</c:f>
              <c:numCache>
                <c:formatCode>0%</c:formatCode>
                <c:ptCount val="4"/>
                <c:pt idx="0">
                  <c:v>0.43764172335600909</c:v>
                </c:pt>
                <c:pt idx="1">
                  <c:v>0.14512471655328799</c:v>
                </c:pt>
                <c:pt idx="2">
                  <c:v>0.16099773242630386</c:v>
                </c:pt>
                <c:pt idx="3">
                  <c:v>0.35374149659863946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3-40DE-8B4A-8A97444BB453}"/>
            </c:ext>
          </c:extLst>
        </c:ser>
        <c:ser>
          <c:idx val="2"/>
          <c:order val="2"/>
          <c:tx>
            <c:strRef>
              <c:f>'Zufriedenheit Situation'!$O$12</c:f>
              <c:strCache>
                <c:ptCount val="1"/>
                <c:pt idx="0">
                  <c:v>trifft kaum zu</c:v>
                </c:pt>
              </c:strCache>
            </c:strRef>
          </c:tx>
          <c:spPr>
            <a:solidFill>
              <a:srgbClr val="C2D69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'Zufriedenheit Situation'!$P$9:$S$9</c:f>
              <c:strCache>
                <c:ptCount val="4"/>
                <c:pt idx="0">
                  <c:v>Meine derzeitige Situation (z. B Studium, Ausbildung, Arbeit) entspricht meinen Erwartungen</c:v>
                </c:pt>
                <c:pt idx="1">
                  <c:v>Ich habe schon an einen Wechsel gedacht (z.B. Studienabbruch und arbeiten gehen, anderes Studium oder andere Ausbildung, doch studieren)</c:v>
                </c:pt>
                <c:pt idx="2">
                  <c:v>Ich fühle mich durch meine derzeitige Situation (z.B. Studium, Ausbildung, Arbeit) überfordert</c:v>
                </c:pt>
                <c:pt idx="3">
                  <c:v>Wenn ich die Zeit zurückdrehen könnte, würde ich mich wieder so entscheiden</c:v>
                </c:pt>
              </c:strCache>
            </c:strRef>
          </c:cat>
          <c:val>
            <c:numRef>
              <c:f>'Zufriedenheit Situation'!$P$12:$S$12</c:f>
              <c:numCache>
                <c:formatCode>0%</c:formatCode>
                <c:ptCount val="4"/>
                <c:pt idx="0">
                  <c:v>9.9773242630385492E-2</c:v>
                </c:pt>
                <c:pt idx="1">
                  <c:v>0.21315192743764172</c:v>
                </c:pt>
                <c:pt idx="2">
                  <c:v>0.41043083900226757</c:v>
                </c:pt>
                <c:pt idx="3">
                  <c:v>7.9365079365079361E-2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3-40DE-8B4A-8A97444BB453}"/>
            </c:ext>
          </c:extLst>
        </c:ser>
        <c:ser>
          <c:idx val="3"/>
          <c:order val="3"/>
          <c:tx>
            <c:strRef>
              <c:f>'Zufriedenheit Situation'!$O$13</c:f>
              <c:strCache>
                <c:ptCount val="1"/>
                <c:pt idx="0">
                  <c:v>trifft nicht zu</c:v>
                </c:pt>
              </c:strCache>
            </c:strRef>
          </c:tx>
          <c:spPr>
            <a:solidFill>
              <a:srgbClr val="E1EBC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'Zufriedenheit Situation'!$P$9:$S$9</c:f>
              <c:strCache>
                <c:ptCount val="4"/>
                <c:pt idx="0">
                  <c:v>Meine derzeitige Situation (z. B Studium, Ausbildung, Arbeit) entspricht meinen Erwartungen</c:v>
                </c:pt>
                <c:pt idx="1">
                  <c:v>Ich habe schon an einen Wechsel gedacht (z.B. Studienabbruch und arbeiten gehen, anderes Studium oder andere Ausbildung, doch studieren)</c:v>
                </c:pt>
                <c:pt idx="2">
                  <c:v>Ich fühle mich durch meine derzeitige Situation (z.B. Studium, Ausbildung, Arbeit) überfordert</c:v>
                </c:pt>
                <c:pt idx="3">
                  <c:v>Wenn ich die Zeit zurückdrehen könnte, würde ich mich wieder so entscheiden</c:v>
                </c:pt>
              </c:strCache>
            </c:strRef>
          </c:cat>
          <c:val>
            <c:numRef>
              <c:f>'Zufriedenheit Situation'!$P$13:$S$13</c:f>
              <c:numCache>
                <c:formatCode>0%</c:formatCode>
                <c:ptCount val="4"/>
                <c:pt idx="0">
                  <c:v>5.6689342403628121E-2</c:v>
                </c:pt>
                <c:pt idx="1">
                  <c:v>0.40816326530612246</c:v>
                </c:pt>
                <c:pt idx="2">
                  <c:v>0.3832199546485261</c:v>
                </c:pt>
                <c:pt idx="3">
                  <c:v>7.9365079365079361E-2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3-40DE-8B4A-8A97444BB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520156592"/>
        <c:axId val="520143536"/>
      </c:barChart>
      <c:catAx>
        <c:axId val="5201565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520143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0143536"/>
        <c:scaling>
          <c:orientation val="minMax"/>
          <c:max val="1"/>
        </c:scaling>
        <c:delete val="0"/>
        <c:axPos val="t"/>
        <c:majorGridlines>
          <c:spPr>
            <a:ln w="12701">
              <a:solidFill>
                <a:srgbClr val="000000"/>
              </a:solidFill>
              <a:prstDash val="lgDash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520156592"/>
        <c:crosses val="autoZero"/>
        <c:crossBetween val="between"/>
        <c:majorUnit val="0.2"/>
        <c:minorUnit val="0.1"/>
      </c:valAx>
      <c:spPr>
        <a:solidFill>
          <a:srgbClr val="FFFFFF"/>
        </a:solidFill>
        <a:ln w="12701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255559299655408"/>
          <c:y val="0.86317608943261304"/>
          <c:w val="0.57159925297556469"/>
          <c:h val="8.3490982680799519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842952082710482"/>
          <c:y val="9.0045165674088268E-2"/>
          <c:w val="0.4606402850164763"/>
          <c:h val="0.804119184318243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'Angebote der ÖH'!$I$10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76923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'Angebote der ÖH'!$J$9:$O$9</c:f>
              <c:strCache>
                <c:ptCount val="6"/>
                <c:pt idx="0">
                  <c:v>Studienberatung der HochschülerInnenschaft</c:v>
                </c:pt>
                <c:pt idx="1">
                  <c:v>MaturantInnenberatung</c:v>
                </c:pt>
                <c:pt idx="2">
                  <c:v>Studieren probieren (ÖH Angebot)</c:v>
                </c:pt>
                <c:pt idx="3">
                  <c:v>Beratungs- &amp; Infoangebote der ÖH (Studien- plattform, schwarzes Brett, Erinnerungsservice)</c:v>
                </c:pt>
                <c:pt idx="4">
                  <c:v>Persönliches Beratungsgespräch an der ÖH</c:v>
                </c:pt>
                <c:pt idx="5">
                  <c:v>Andere Programme der ÖH</c:v>
                </c:pt>
              </c:strCache>
            </c:strRef>
          </c:cat>
          <c:val>
            <c:numRef>
              <c:f>'Angebote der ÖH'!$J$10:$O$10</c:f>
              <c:numCache>
                <c:formatCode>0%</c:formatCode>
                <c:ptCount val="6"/>
                <c:pt idx="0">
                  <c:v>0.15873015873015872</c:v>
                </c:pt>
                <c:pt idx="1">
                  <c:v>0.18140589569160998</c:v>
                </c:pt>
                <c:pt idx="2">
                  <c:v>0.19954648526077098</c:v>
                </c:pt>
                <c:pt idx="3">
                  <c:v>0.17913832199546484</c:v>
                </c:pt>
                <c:pt idx="4">
                  <c:v>5.8956916099773243E-2</c:v>
                </c:pt>
                <c:pt idx="5">
                  <c:v>9.297052154195011E-2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8-410E-876A-79172F1CF970}"/>
            </c:ext>
          </c:extLst>
        </c:ser>
        <c:ser>
          <c:idx val="1"/>
          <c:order val="1"/>
          <c:tx>
            <c:strRef>
              <c:f>'Angebote der ÖH'!$I$11</c:f>
              <c:strCache>
                <c:ptCount val="1"/>
                <c:pt idx="0">
                  <c:v>nein</c:v>
                </c:pt>
              </c:strCache>
            </c:strRef>
          </c:tx>
          <c:spPr>
            <a:solidFill>
              <a:srgbClr val="E1EBC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'Angebote der ÖH'!$J$9:$O$9</c:f>
              <c:strCache>
                <c:ptCount val="6"/>
                <c:pt idx="0">
                  <c:v>Studienberatung der HochschülerInnenschaft</c:v>
                </c:pt>
                <c:pt idx="1">
                  <c:v>MaturantInnenberatung</c:v>
                </c:pt>
                <c:pt idx="2">
                  <c:v>Studieren probieren (ÖH Angebot)</c:v>
                </c:pt>
                <c:pt idx="3">
                  <c:v>Beratungs- &amp; Infoangebote der ÖH (Studien- plattform, schwarzes Brett, Erinnerungsservice)</c:v>
                </c:pt>
                <c:pt idx="4">
                  <c:v>Persönliches Beratungsgespräch an der ÖH</c:v>
                </c:pt>
                <c:pt idx="5">
                  <c:v>Andere Programme der ÖH</c:v>
                </c:pt>
              </c:strCache>
            </c:strRef>
          </c:cat>
          <c:val>
            <c:numRef>
              <c:f>'Angebote der ÖH'!$J$11:$O$11</c:f>
              <c:numCache>
                <c:formatCode>0%</c:formatCode>
                <c:ptCount val="6"/>
                <c:pt idx="0">
                  <c:v>0.84126984126984128</c:v>
                </c:pt>
                <c:pt idx="1">
                  <c:v>0.81859410430838997</c:v>
                </c:pt>
                <c:pt idx="2">
                  <c:v>0.80045351473922899</c:v>
                </c:pt>
                <c:pt idx="3">
                  <c:v>0.82086167800453513</c:v>
                </c:pt>
                <c:pt idx="4">
                  <c:v>0.94104308390022673</c:v>
                </c:pt>
                <c:pt idx="5">
                  <c:v>0.90702947845804993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08-410E-876A-79172F1CF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520149520"/>
        <c:axId val="520150608"/>
      </c:barChart>
      <c:catAx>
        <c:axId val="5201495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520150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0150608"/>
        <c:scaling>
          <c:orientation val="minMax"/>
          <c:max val="1"/>
        </c:scaling>
        <c:delete val="0"/>
        <c:axPos val="t"/>
        <c:majorGridlines>
          <c:spPr>
            <a:ln w="12701">
              <a:solidFill>
                <a:srgbClr val="000000"/>
              </a:solidFill>
              <a:prstDash val="lgDash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520149520"/>
        <c:crosses val="autoZero"/>
        <c:crossBetween val="between"/>
        <c:majorUnit val="0.2"/>
        <c:minorUnit val="0.1"/>
      </c:valAx>
      <c:spPr>
        <a:solidFill>
          <a:srgbClr val="FFFFFF"/>
        </a:solidFill>
        <a:ln w="12701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60550848837848459"/>
          <c:y val="0.91578055919509671"/>
          <c:w val="0.29187300616244671"/>
          <c:h val="4.7220121188513639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940911536145107"/>
          <c:y val="9.2603599600044439E-2"/>
          <c:w val="0.22022333775779299"/>
          <c:h val="0.8368486834796133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76923C"/>
              </a:solidFill>
            </c:spPr>
            <c:extLst>
              <c:ext xmlns:c16="http://schemas.microsoft.com/office/drawing/2014/chart" uri="{C3380CC4-5D6E-409C-BE32-E72D297353CC}">
                <c16:uniqueId val="{00000001-E9D5-45C1-A9AE-FA532F69ED7C}"/>
              </c:ext>
            </c:extLst>
          </c:dPt>
          <c:dPt>
            <c:idx val="1"/>
            <c:bubble3D val="0"/>
            <c:spPr>
              <a:solidFill>
                <a:srgbClr val="E1EBCD"/>
              </a:solidFill>
            </c:spPr>
            <c:extLst>
              <c:ext xmlns:c16="http://schemas.microsoft.com/office/drawing/2014/chart" uri="{C3380CC4-5D6E-409C-BE32-E72D297353CC}">
                <c16:uniqueId val="{00000003-E9D5-45C1-A9AE-FA532F69ED7C}"/>
              </c:ext>
            </c:extLst>
          </c:dPt>
          <c:dLbls>
            <c:dLbl>
              <c:idx val="0"/>
              <c:layout>
                <c:manualLayout>
                  <c:x val="-0.10829790841953234"/>
                  <c:y val="-5.88101322075324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D5-45C1-A9AE-FA532F69ED7C}"/>
                </c:ext>
              </c:extLst>
            </c:dLbl>
            <c:dLbl>
              <c:idx val="1"/>
              <c:layout>
                <c:manualLayout>
                  <c:x val="9.9241531642683067E-2"/>
                  <c:y val="-5.72360015553827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D5-45C1-A9AE-FA532F69ED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'Angebote der ÖH'!$D$29:$E$29</c:f>
              <c:strCache>
                <c:ptCount val="2"/>
                <c:pt idx="0">
                  <c:v>Angebote der ÖH genutzt</c:v>
                </c:pt>
                <c:pt idx="1">
                  <c:v>Keine Angebote der ÖH genutzt</c:v>
                </c:pt>
              </c:strCache>
            </c:strRef>
          </c:cat>
          <c:val>
            <c:numRef>
              <c:f>'Angebote der ÖH'!$D$30:$E$30</c:f>
              <c:numCache>
                <c:formatCode>0%</c:formatCode>
                <c:ptCount val="2"/>
                <c:pt idx="0">
                  <c:v>0.52380952380952384</c:v>
                </c:pt>
                <c:pt idx="1">
                  <c:v>0.47619047619047616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D5-45C1-A9AE-FA532F69E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3590">
          <a:noFill/>
        </a:ln>
      </c:spPr>
    </c:plotArea>
    <c:legend>
      <c:legendPos val="b"/>
      <c:layout>
        <c:manualLayout>
          <c:xMode val="edge"/>
          <c:yMode val="edge"/>
          <c:x val="9.6170613778011876E-3"/>
          <c:y val="0.28714886614011242"/>
          <c:w val="0.57082736802078116"/>
          <c:h val="0.28659127450290434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pPr>
      <a:endParaRPr lang="de-D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916666666666682E-2"/>
          <c:y val="0"/>
          <c:w val="0.96842402142708095"/>
          <c:h val="0.700914943362239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6923C"/>
            </a:solidFill>
          </c:spPr>
          <c:invertIfNegative val="0"/>
          <c:dLbls>
            <c:dLbl>
              <c:idx val="1"/>
              <c:layout>
                <c:manualLayout>
                  <c:x val="-2.232641214556841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4B-4934-B15B-D3A62BC333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+mn-l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'Zufriedenheit 18plus_gesamt T4'!$A$2:$A$8</c:f>
              <c:numCache>
                <c:formatCode>General</c:formatCode>
                <c:ptCount val="7"/>
              </c:numCache>
            </c:numRef>
          </c:cat>
          <c:val>
            <c:numRef>
              <c:f>'Zufriedenheit 18plus_gesamt T4'!$B$2:$B$8</c:f>
              <c:numCache>
                <c:formatCode>0%</c:formatCode>
                <c:ptCount val="7"/>
                <c:pt idx="0">
                  <c:v>2.7210884353741496E-2</c:v>
                </c:pt>
                <c:pt idx="1">
                  <c:v>4.0816326530612249E-2</c:v>
                </c:pt>
                <c:pt idx="2">
                  <c:v>7.9365079365079361E-2</c:v>
                </c:pt>
                <c:pt idx="3">
                  <c:v>0.2199546485260771</c:v>
                </c:pt>
                <c:pt idx="4">
                  <c:v>0.32653061224489799</c:v>
                </c:pt>
                <c:pt idx="5">
                  <c:v>0.20408163265306123</c:v>
                </c:pt>
                <c:pt idx="6">
                  <c:v>0.10204081632653061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B-4934-B15B-D3A62BC33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20145168"/>
        <c:axId val="520147344"/>
      </c:barChart>
      <c:catAx>
        <c:axId val="520145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de-AT" baseline="0">
                <a:latin typeface="Tahoma" pitchFamily="34" charset="0"/>
              </a:defRPr>
            </a:pPr>
            <a:endParaRPr lang="de-DE"/>
          </a:p>
        </c:txPr>
        <c:crossAx val="520147344"/>
        <c:crosses val="autoZero"/>
        <c:auto val="1"/>
        <c:lblAlgn val="ctr"/>
        <c:lblOffset val="100"/>
        <c:noMultiLvlLbl val="0"/>
      </c:catAx>
      <c:valAx>
        <c:axId val="520147344"/>
        <c:scaling>
          <c:orientation val="minMax"/>
          <c:max val="0.5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majorTickMark val="none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de-AT"/>
            </a:pPr>
            <a:endParaRPr lang="de-DE"/>
          </a:p>
        </c:txPr>
        <c:crossAx val="520145168"/>
        <c:crosses val="autoZero"/>
        <c:crossBetween val="between"/>
        <c:majorUnit val="0.1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aseline="0">
          <a:latin typeface="Arial" pitchFamily="34" charset="0"/>
        </a:defRPr>
      </a:pPr>
      <a:endParaRPr lang="de-D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503122599368368"/>
          <c:y val="9.0045165674088268E-2"/>
          <c:w val="0.56898158685900169"/>
          <c:h val="0.599729704839526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'Bewertung 18 Plus_1'!$O$10</c:f>
              <c:strCache>
                <c:ptCount val="1"/>
                <c:pt idx="0">
                  <c:v>trifft genau zu</c:v>
                </c:pt>
              </c:strCache>
            </c:strRef>
          </c:tx>
          <c:spPr>
            <a:solidFill>
              <a:srgbClr val="76923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'Bewertung 18 Plus_1'!$P$9:$Q$9</c:f>
              <c:strCache>
                <c:ptCount val="2"/>
                <c:pt idx="0">
                  <c:v>18Plus hat mir bei der Studien-/Berufswahl geholfen</c:v>
                </c:pt>
                <c:pt idx="1">
                  <c:v>Ich würde das Programm 18Plus Schülerinnen und Schülern weiterempfehlen</c:v>
                </c:pt>
              </c:strCache>
            </c:strRef>
          </c:cat>
          <c:val>
            <c:numRef>
              <c:f>'Bewertung 18 Plus_1'!$P$10:$Q$10</c:f>
              <c:numCache>
                <c:formatCode>0%</c:formatCode>
                <c:ptCount val="2"/>
                <c:pt idx="0">
                  <c:v>2.0408163265306121E-2</c:v>
                </c:pt>
                <c:pt idx="1">
                  <c:v>0.22675736961451248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E8-4178-B7B4-F2AF291EA37F}"/>
            </c:ext>
          </c:extLst>
        </c:ser>
        <c:ser>
          <c:idx val="1"/>
          <c:order val="1"/>
          <c:tx>
            <c:strRef>
              <c:f>'Bewertung 18 Plus_1'!$O$11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rgbClr val="95B75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'Bewertung 18 Plus_1'!$P$9:$Q$9</c:f>
              <c:strCache>
                <c:ptCount val="2"/>
                <c:pt idx="0">
                  <c:v>18Plus hat mir bei der Studien-/Berufswahl geholfen</c:v>
                </c:pt>
                <c:pt idx="1">
                  <c:v>Ich würde das Programm 18Plus Schülerinnen und Schülern weiterempfehlen</c:v>
                </c:pt>
              </c:strCache>
            </c:strRef>
          </c:cat>
          <c:val>
            <c:numRef>
              <c:f>'Bewertung 18 Plus_1'!$P$11:$Q$11</c:f>
              <c:numCache>
                <c:formatCode>0%</c:formatCode>
                <c:ptCount val="2"/>
                <c:pt idx="0">
                  <c:v>0.28344671201814059</c:v>
                </c:pt>
                <c:pt idx="1">
                  <c:v>0.48979591836734693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E8-4178-B7B4-F2AF291EA37F}"/>
            </c:ext>
          </c:extLst>
        </c:ser>
        <c:ser>
          <c:idx val="2"/>
          <c:order val="2"/>
          <c:tx>
            <c:strRef>
              <c:f>'Bewertung 18 Plus_1'!$O$12</c:f>
              <c:strCache>
                <c:ptCount val="1"/>
                <c:pt idx="0">
                  <c:v>trifft kaum zu</c:v>
                </c:pt>
              </c:strCache>
            </c:strRef>
          </c:tx>
          <c:spPr>
            <a:solidFill>
              <a:srgbClr val="C2D69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'Bewertung 18 Plus_1'!$P$9:$Q$9</c:f>
              <c:strCache>
                <c:ptCount val="2"/>
                <c:pt idx="0">
                  <c:v>18Plus hat mir bei der Studien-/Berufswahl geholfen</c:v>
                </c:pt>
                <c:pt idx="1">
                  <c:v>Ich würde das Programm 18Plus Schülerinnen und Schülern weiterempfehlen</c:v>
                </c:pt>
              </c:strCache>
            </c:strRef>
          </c:cat>
          <c:val>
            <c:numRef>
              <c:f>'Bewertung 18 Plus_1'!$P$12:$Q$12</c:f>
              <c:numCache>
                <c:formatCode>0%</c:formatCode>
                <c:ptCount val="2"/>
                <c:pt idx="0">
                  <c:v>0.35374149659863946</c:v>
                </c:pt>
                <c:pt idx="1">
                  <c:v>0.1927437641723356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E8-4178-B7B4-F2AF291EA37F}"/>
            </c:ext>
          </c:extLst>
        </c:ser>
        <c:ser>
          <c:idx val="3"/>
          <c:order val="3"/>
          <c:tx>
            <c:strRef>
              <c:f>'Bewertung 18 Plus_1'!$O$13</c:f>
              <c:strCache>
                <c:ptCount val="1"/>
                <c:pt idx="0">
                  <c:v>trifft nicht zu</c:v>
                </c:pt>
              </c:strCache>
            </c:strRef>
          </c:tx>
          <c:spPr>
            <a:solidFill>
              <a:srgbClr val="E1EBC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'Bewertung 18 Plus_1'!$P$9:$Q$9</c:f>
              <c:strCache>
                <c:ptCount val="2"/>
                <c:pt idx="0">
                  <c:v>18Plus hat mir bei der Studien-/Berufswahl geholfen</c:v>
                </c:pt>
                <c:pt idx="1">
                  <c:v>Ich würde das Programm 18Plus Schülerinnen und Schülern weiterempfehlen</c:v>
                </c:pt>
              </c:strCache>
            </c:strRef>
          </c:cat>
          <c:val>
            <c:numRef>
              <c:f>'Bewertung 18 Plus_1'!$P$13:$Q$13</c:f>
              <c:numCache>
                <c:formatCode>0%</c:formatCode>
                <c:ptCount val="2"/>
                <c:pt idx="0">
                  <c:v>0.34240362811791381</c:v>
                </c:pt>
                <c:pt idx="1">
                  <c:v>9.0702947845804988E-2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E8-4178-B7B4-F2AF291EA3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520144624"/>
        <c:axId val="520145712"/>
      </c:barChart>
      <c:catAx>
        <c:axId val="5201446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520145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0145712"/>
        <c:scaling>
          <c:orientation val="minMax"/>
          <c:max val="1"/>
        </c:scaling>
        <c:delete val="0"/>
        <c:axPos val="t"/>
        <c:majorGridlines>
          <c:spPr>
            <a:ln w="12701">
              <a:solidFill>
                <a:srgbClr val="000000"/>
              </a:solidFill>
              <a:prstDash val="lgDash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520144624"/>
        <c:crosses val="autoZero"/>
        <c:crossBetween val="between"/>
        <c:majorUnit val="0.2"/>
        <c:minorUnit val="0.1"/>
      </c:valAx>
      <c:spPr>
        <a:solidFill>
          <a:srgbClr val="FFFFFF"/>
        </a:solidFill>
        <a:ln w="12701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8448788896159936"/>
          <c:y val="0.7567463277616614"/>
          <c:w val="0.58237888961599382"/>
          <c:h val="0.2081659529400930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767439066884968"/>
          <c:y val="9.0045165674088268E-2"/>
          <c:w val="0.40733191340668351"/>
          <c:h val="0.6835049577824686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'Bewertung Module'!$O$10</c:f>
              <c:strCache>
                <c:ptCount val="1"/>
                <c:pt idx="0">
                  <c:v>trifft genau zu</c:v>
                </c:pt>
              </c:strCache>
            </c:strRef>
          </c:tx>
          <c:spPr>
            <a:solidFill>
              <a:srgbClr val="76923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'Bewertung Module'!$P$9:$S$9</c:f>
              <c:strCache>
                <c:ptCount val="4"/>
                <c:pt idx="0">
                  <c:v>Modul 1 Einführung in den Entscheidungsprozess und 18plus Wegweiser war hilfreich</c:v>
                </c:pt>
                <c:pt idx="1">
                  <c:v>Modul2 Selbstreflektion zu Stärken, Werten und Zielen war hilfreich</c:v>
                </c:pt>
                <c:pt idx="2">
                  <c:v>Modul3 Selbstreflektion zu Interessen, inkl. Einführung in die Recherche war hilfreich</c:v>
                </c:pt>
                <c:pt idx="3">
                  <c:v>Modul4 Praxiskontakte und vertiefende Recherche war hilfreich</c:v>
                </c:pt>
              </c:strCache>
            </c:strRef>
          </c:cat>
          <c:val>
            <c:numRef>
              <c:f>'Bewertung Module'!$P$10:$S$10</c:f>
              <c:numCache>
                <c:formatCode>0%</c:formatCode>
                <c:ptCount val="4"/>
                <c:pt idx="0">
                  <c:v>7.3369565217391311E-2</c:v>
                </c:pt>
                <c:pt idx="1">
                  <c:v>0.25944584382871538</c:v>
                </c:pt>
                <c:pt idx="2">
                  <c:v>0.2359249329758713</c:v>
                </c:pt>
                <c:pt idx="3">
                  <c:v>0.22960725075528701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B8-4027-89B2-2CB393D86DAC}"/>
            </c:ext>
          </c:extLst>
        </c:ser>
        <c:ser>
          <c:idx val="1"/>
          <c:order val="1"/>
          <c:tx>
            <c:strRef>
              <c:f>'Bewertung Module'!$O$11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rgbClr val="95B75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'Bewertung Module'!$P$9:$S$9</c:f>
              <c:strCache>
                <c:ptCount val="4"/>
                <c:pt idx="0">
                  <c:v>Modul 1 Einführung in den Entscheidungsprozess und 18plus Wegweiser war hilfreich</c:v>
                </c:pt>
                <c:pt idx="1">
                  <c:v>Modul2 Selbstreflektion zu Stärken, Werten und Zielen war hilfreich</c:v>
                </c:pt>
                <c:pt idx="2">
                  <c:v>Modul3 Selbstreflektion zu Interessen, inkl. Einführung in die Recherche war hilfreich</c:v>
                </c:pt>
                <c:pt idx="3">
                  <c:v>Modul4 Praxiskontakte und vertiefende Recherche war hilfreich</c:v>
                </c:pt>
              </c:strCache>
            </c:strRef>
          </c:cat>
          <c:val>
            <c:numRef>
              <c:f>'Bewertung Module'!$P$11:$S$11</c:f>
              <c:numCache>
                <c:formatCode>0%</c:formatCode>
                <c:ptCount val="4"/>
                <c:pt idx="0">
                  <c:v>0.45380434782608697</c:v>
                </c:pt>
                <c:pt idx="1">
                  <c:v>0.41309823677581864</c:v>
                </c:pt>
                <c:pt idx="2">
                  <c:v>0.44235924932975873</c:v>
                </c:pt>
                <c:pt idx="3">
                  <c:v>0.31419939577039274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B8-4027-89B2-2CB393D86DAC}"/>
            </c:ext>
          </c:extLst>
        </c:ser>
        <c:ser>
          <c:idx val="2"/>
          <c:order val="2"/>
          <c:tx>
            <c:strRef>
              <c:f>'Bewertung Module'!$O$12</c:f>
              <c:strCache>
                <c:ptCount val="1"/>
                <c:pt idx="0">
                  <c:v>trifft kaum zu</c:v>
                </c:pt>
              </c:strCache>
            </c:strRef>
          </c:tx>
          <c:spPr>
            <a:solidFill>
              <a:srgbClr val="C2D69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'Bewertung Module'!$P$9:$S$9</c:f>
              <c:strCache>
                <c:ptCount val="4"/>
                <c:pt idx="0">
                  <c:v>Modul 1 Einführung in den Entscheidungsprozess und 18plus Wegweiser war hilfreich</c:v>
                </c:pt>
                <c:pt idx="1">
                  <c:v>Modul2 Selbstreflektion zu Stärken, Werten und Zielen war hilfreich</c:v>
                </c:pt>
                <c:pt idx="2">
                  <c:v>Modul3 Selbstreflektion zu Interessen, inkl. Einführung in die Recherche war hilfreich</c:v>
                </c:pt>
                <c:pt idx="3">
                  <c:v>Modul4 Praxiskontakte und vertiefende Recherche war hilfreich</c:v>
                </c:pt>
              </c:strCache>
            </c:strRef>
          </c:cat>
          <c:val>
            <c:numRef>
              <c:f>'Bewertung Module'!$P$12:$S$12</c:f>
              <c:numCache>
                <c:formatCode>0%</c:formatCode>
                <c:ptCount val="4"/>
                <c:pt idx="0">
                  <c:v>0.33423913043478259</c:v>
                </c:pt>
                <c:pt idx="1">
                  <c:v>0.19899244332493704</c:v>
                </c:pt>
                <c:pt idx="2">
                  <c:v>0.20911528150134048</c:v>
                </c:pt>
                <c:pt idx="3">
                  <c:v>0.26586102719033233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B8-4027-89B2-2CB393D86DAC}"/>
            </c:ext>
          </c:extLst>
        </c:ser>
        <c:ser>
          <c:idx val="3"/>
          <c:order val="3"/>
          <c:tx>
            <c:strRef>
              <c:f>'Bewertung Module'!$O$13</c:f>
              <c:strCache>
                <c:ptCount val="1"/>
                <c:pt idx="0">
                  <c:v>trifft nicht zu</c:v>
                </c:pt>
              </c:strCache>
            </c:strRef>
          </c:tx>
          <c:spPr>
            <a:solidFill>
              <a:srgbClr val="E1EBC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'Bewertung Module'!$P$9:$S$9</c:f>
              <c:strCache>
                <c:ptCount val="4"/>
                <c:pt idx="0">
                  <c:v>Modul 1 Einführung in den Entscheidungsprozess und 18plus Wegweiser war hilfreich</c:v>
                </c:pt>
                <c:pt idx="1">
                  <c:v>Modul2 Selbstreflektion zu Stärken, Werten und Zielen war hilfreich</c:v>
                </c:pt>
                <c:pt idx="2">
                  <c:v>Modul3 Selbstreflektion zu Interessen, inkl. Einführung in die Recherche war hilfreich</c:v>
                </c:pt>
                <c:pt idx="3">
                  <c:v>Modul4 Praxiskontakte und vertiefende Recherche war hilfreich</c:v>
                </c:pt>
              </c:strCache>
            </c:strRef>
          </c:cat>
          <c:val>
            <c:numRef>
              <c:f>'Bewertung Module'!$P$13:$S$13</c:f>
              <c:numCache>
                <c:formatCode>0%</c:formatCode>
                <c:ptCount val="4"/>
                <c:pt idx="0">
                  <c:v>0.13858695652173914</c:v>
                </c:pt>
                <c:pt idx="1">
                  <c:v>0.12846347607052896</c:v>
                </c:pt>
                <c:pt idx="2">
                  <c:v>0.1126005361930295</c:v>
                </c:pt>
                <c:pt idx="3">
                  <c:v>0.19033232628398791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B8-4027-89B2-2CB393D86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520146800"/>
        <c:axId val="520154416"/>
      </c:barChart>
      <c:catAx>
        <c:axId val="5201468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52015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0154416"/>
        <c:scaling>
          <c:orientation val="minMax"/>
          <c:max val="1"/>
        </c:scaling>
        <c:delete val="0"/>
        <c:axPos val="t"/>
        <c:majorGridlines>
          <c:spPr>
            <a:ln w="12701">
              <a:solidFill>
                <a:srgbClr val="000000"/>
              </a:solidFill>
              <a:prstDash val="lgDash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520146800"/>
        <c:crosses val="autoZero"/>
        <c:crossBetween val="between"/>
        <c:majorUnit val="0.2"/>
        <c:minorUnit val="0.1"/>
      </c:valAx>
      <c:spPr>
        <a:solidFill>
          <a:srgbClr val="FFFFFF"/>
        </a:solidFill>
        <a:ln w="12701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8480345821790413"/>
          <c:y val="0.82236047846535565"/>
          <c:w val="0.57373396683522604"/>
          <c:h val="9.3532907338767526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ahoma" panose="020B060403050404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de-AT" sz="1200"/>
              <a:t>Modul 1</a:t>
            </a:r>
          </a:p>
        </c:rich>
      </c:tx>
      <c:layout>
        <c:manualLayout>
          <c:xMode val="edge"/>
          <c:yMode val="edge"/>
          <c:x val="0.3554547944164696"/>
          <c:y val="0.8757363443417026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05500522484999"/>
          <c:y val="0.20156048303501581"/>
          <c:w val="0.61621621621621625"/>
          <c:h val="0.6263736263736449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68C0-426D-9C2D-274409FFE46A}"/>
              </c:ext>
            </c:extLst>
          </c:dPt>
          <c:dPt>
            <c:idx val="1"/>
            <c:bubble3D val="0"/>
            <c:spPr>
              <a:solidFill>
                <a:srgbClr val="76923C"/>
              </a:solidFill>
            </c:spPr>
            <c:extLst>
              <c:ext xmlns:c16="http://schemas.microsoft.com/office/drawing/2014/chart" uri="{C3380CC4-5D6E-409C-BE32-E72D297353CC}">
                <c16:uniqueId val="{00000003-68C0-426D-9C2D-274409FFE46A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C0-426D-9C2D-274409FFE4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'Bewertung Module'!$D$32:$E$32</c:f>
              <c:strCache>
                <c:ptCount val="2"/>
                <c:pt idx="0">
                  <c:v>kann mich nicht erinnern</c:v>
                </c:pt>
                <c:pt idx="1">
                  <c:v>  </c:v>
                </c:pt>
              </c:strCache>
            </c:strRef>
          </c:cat>
          <c:val>
            <c:numRef>
              <c:f>'Bewertung Module'!$D$33:$E$33</c:f>
              <c:numCache>
                <c:formatCode>0%</c:formatCode>
                <c:ptCount val="2"/>
                <c:pt idx="0">
                  <c:v>0.1655328798185941</c:v>
                </c:pt>
                <c:pt idx="1">
                  <c:v>0.8344671201814059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C0-426D-9C2D-274409FFE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359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pPr>
      <a:endParaRPr lang="de-DE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9E716AA9-F84B-4753-8B92-C01D7979D9F8}" type="datetimeFigureOut">
              <a:rPr lang="de-DE" altLang="de-DE"/>
              <a:pPr>
                <a:defRPr/>
              </a:pPr>
              <a:t>20.05.21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fld id="{6A613537-225E-439E-ADFF-D38696F0AAD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7754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0A35359-6896-451F-9A7B-7BAA6D6E56E0}" type="datetimeFigureOut">
              <a:rPr lang="de-AT"/>
              <a:pPr>
                <a:defRPr/>
              </a:pPr>
              <a:t>20.05.21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B96E700-A49D-42D9-9D89-1C9DE10E78B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01366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B50EB1-7E4B-4D20-A9DE-03A5FE6562B3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884759" y="9446337"/>
            <a:ext cx="2970038" cy="4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15" tIns="47016" rIns="90415" bIns="4701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9pPr>
          </a:lstStyle>
          <a:p>
            <a:pPr algn="r">
              <a:buClrTx/>
              <a:buFontTx/>
              <a:buNone/>
            </a:pPr>
            <a:fld id="{877B6059-1E46-4369-B44B-28F40EDF1080}" type="slidenum">
              <a:rPr lang="de-DE" altLang="de-DE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</a:pPr>
              <a:t>1</a:t>
            </a:fld>
            <a:endParaRPr lang="de-DE" altLang="de-DE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4538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4760"/>
            <a:ext cx="5488322" cy="44750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241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8C41391-5DA3-4B38-9C3E-A73C32054D83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196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6E700-A49D-42D9-9D89-1C9DE10E78B1}" type="slidenum">
              <a:rPr lang="de-AT" altLang="de-DE" smtClean="0"/>
              <a:pPr/>
              <a:t>14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2847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E321429C-F5A1-334F-9A10-E72EC6F819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12700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de-AT" sz="3600" b="1" dirty="0">
                <a:solidFill>
                  <a:srgbClr val="E6330E"/>
                </a:solidFill>
                <a:latin typeface="Corbel" panose="020B0503020204020204" pitchFamily="34" charset="0"/>
              </a:rPr>
              <a:t>Derzeitiger Ausbaustand von 18plus (Schuljahr 2020/21)</a:t>
            </a:r>
            <a:endParaRPr lang="de-AT" dirty="0"/>
          </a:p>
        </p:txBody>
      </p:sp>
      <p:sp>
        <p:nvSpPr>
          <p:cNvPr id="8" name="Untertitel 1">
            <a:extLst>
              <a:ext uri="{FF2B5EF4-FFF2-40B4-BE49-F238E27FC236}">
                <a16:creationId xmlns:a16="http://schemas.microsoft.com/office/drawing/2014/main" id="{D537C9D2-2168-5C48-A3DA-02E245849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999" y="2414799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BEE14D66-1949-4343-BFF9-978D628791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>
                <a:latin typeface="Corbel" panose="020B0503020204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41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7D22E-BF5A-D24B-AE15-6BF4E6604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82056A9-8C02-184B-B8DF-8AD464650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3541E6-C857-3548-9ABC-2AC3E87A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5C7308-ECD5-4441-B87B-8F0BAD10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EC807E-A075-5943-8814-712BCB0F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EA674C-F211-264F-BDAF-AF998EA29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45E6AF-41A3-8A41-80D0-4B9305FEE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1BB27C-E921-F546-A3C0-3ECE0564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11CEA-AA6F-6C49-83F0-610A93D1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3ABF7F-D71E-B140-9A00-1603F1FE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010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>
                <a:solidFill>
                  <a:srgbClr val="E6330E"/>
                </a:solidFill>
                <a:latin typeface="Corbel" panose="020B0503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z="1200">
                <a:latin typeface="Corbel" panose="020B0503020204020204" pitchFamily="34" charset="0"/>
              </a:defRPr>
            </a:lvl1pPr>
          </a:lstStyle>
          <a:p>
            <a:r>
              <a:rPr lang="de-DE" altLang="de-DE" dirty="0"/>
              <a:t>18plus – Berufs- und </a:t>
            </a:r>
            <a:r>
              <a:rPr lang="de-DE" altLang="de-DE" dirty="0" err="1"/>
              <a:t>Studienchecker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3442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117A3FC1-568E-1543-BA65-32DE6F4AC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317625"/>
            <a:ext cx="7978525" cy="829455"/>
          </a:xfrm>
        </p:spPr>
        <p:txBody>
          <a:bodyPr/>
          <a:lstStyle>
            <a:lvl1pPr>
              <a:defRPr sz="2400">
                <a:latin typeface="Corbel" panose="020B0503020204020204" pitchFamily="34" charset="0"/>
              </a:defRPr>
            </a:lvl1pPr>
          </a:lstStyle>
          <a:p>
            <a:r>
              <a:rPr lang="de-AT" sz="1400" b="1" dirty="0">
                <a:solidFill>
                  <a:srgbClr val="E6330E"/>
                </a:solidFill>
                <a:latin typeface="Corbel" panose="020B0503020204020204" pitchFamily="34" charset="0"/>
              </a:rPr>
              <a:t>Derzeitiger Ausbaustand von 18plus (Schuljahr 2020/21)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ED38CE00-EC6A-0E43-9D59-F4C7BD3A33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27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203442BA-55BD-2F4D-9880-565CD211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6387002"/>
            <a:ext cx="6875916" cy="266700"/>
          </a:xfr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de-AT" dirty="0"/>
              <a:t>Präsentationstitel</a:t>
            </a:r>
          </a:p>
        </p:txBody>
      </p:sp>
      <p:sp>
        <p:nvSpPr>
          <p:cNvPr id="10" name="Foliennummernplatzhalter 4">
            <a:extLst>
              <a:ext uri="{FF2B5EF4-FFF2-40B4-BE49-F238E27FC236}">
                <a16:creationId xmlns:a16="http://schemas.microsoft.com/office/drawing/2014/main" id="{AEE56FC1-5B81-5142-8B77-502FB9A22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3179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B0A09-6FE6-AF4C-B979-3244917B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123E74-A1CA-5145-B290-31D276ADF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86E9C0-CBCE-6F4C-B3BC-58E9BF0CD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3DA8F8-FF1B-2E47-B610-6E080099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1B0520-69CE-3C46-9521-824E731F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2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71A4F-B46D-A64A-B1D1-6F57C4CF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C44B45-DA62-ED42-A5C7-CF62D6673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08BCF6-ECDE-1849-9904-3DA52B216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D69725-B01D-7E42-8826-81A79245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16ED6B-B990-8F48-83EF-369BA4A6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3E4C47-0231-6441-B29E-BFF8E628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6F30E-AF3D-8B4F-BFC5-BB901C1C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564759-9BAC-F541-BA07-DD31D98AC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97905D-09B4-1D47-939B-87BB508FF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DD6110C-7E4F-D44E-A170-7DCFF5312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B08D9C-3556-434C-9AC4-E3EAB0FEA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6D2E9BE-0EED-4542-AF9A-4A2A2E81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5075C7-8914-C346-84B3-A5436911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DC0BA36-BAF3-8948-9C3F-F8055DD6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58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E6483-3D77-F545-A084-3323B3E3C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EEE2E5-3EC7-224A-A4AB-7D4542E8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CBEF5C-1A2F-634C-BCAB-185A4C49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F1DE47A-9405-7442-8B92-F44D3D57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9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615674D-5236-2344-B28D-C690F5D1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AA1D98-0BE9-3C46-99B2-B5F50C16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5807024-089B-AE4B-B605-EE0C382F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68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B14AD-DCA5-E045-A7DE-44F20B14C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3F5145-FF46-AF42-A8AB-DCF7D927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790C41-B2A4-B94F-A3D6-A29D738F4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1951F0-3B3F-684C-8787-D19BB1CF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1E7A32-8B9D-AF4C-A76F-B0738174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3185A2-09F3-0D43-8025-200D2B59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08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82A-D3A1-B34C-BD28-ED1363F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E766E5-B56E-9C48-ADDA-BC8EC9C73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F8FBA2-3D83-9F4C-9729-0512D8B30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8A8E9A-08E7-7F4B-B907-18251755D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B7ABF2-C536-AB49-A593-6371054FE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4AB6FA-8141-D34F-8900-10145B02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66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BKA-2018\BKA2018-Brief\REPUBLIK-AT-DOKUMENTVORLAGEN\POTX\HG_Powerpoint_4zu3.png">
            <a:extLst>
              <a:ext uri="{FF2B5EF4-FFF2-40B4-BE49-F238E27FC236}">
                <a16:creationId xmlns:a16="http://schemas.microsoft.com/office/drawing/2014/main" id="{204D5F01-81B2-C74D-AFD5-33DAE55C28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platzhalter 1">
            <a:extLst>
              <a:ext uri="{FF2B5EF4-FFF2-40B4-BE49-F238E27FC236}">
                <a16:creationId xmlns:a16="http://schemas.microsoft.com/office/drawing/2014/main" id="{8647F14A-79DB-F141-893F-E6582CB1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317625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AT" sz="4400" b="1" dirty="0">
                <a:solidFill>
                  <a:srgbClr val="E6330E"/>
                </a:solidFill>
                <a:latin typeface="Corbel" panose="020B0503020204020204" pitchFamily="34" charset="0"/>
              </a:rPr>
              <a:t>Derzeitiger Ausbaustand von 18plus (Schuljahr 2020/21)</a:t>
            </a:r>
            <a:endParaRPr lang="de-AT" dirty="0"/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5B4A1609-6052-0348-AD38-754C550FC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075867"/>
            <a:ext cx="7978525" cy="40661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 </a:t>
            </a:r>
            <a:br>
              <a:rPr lang="de-DE" dirty="0"/>
            </a:br>
            <a:r>
              <a:rPr lang="de-DE" dirty="0"/>
              <a:t>Erste Ebene </a:t>
            </a:r>
          </a:p>
          <a:p>
            <a:pPr lvl="1"/>
            <a:r>
              <a:rPr lang="de-DE" dirty="0"/>
              <a:t>Zweite Ebene – wie Ebene zuvor</a:t>
            </a:r>
          </a:p>
          <a:p>
            <a:pPr lvl="2"/>
            <a:r>
              <a:rPr lang="de-DE" dirty="0"/>
              <a:t>Dritte Ebene – wie Ebene zuvor</a:t>
            </a:r>
          </a:p>
        </p:txBody>
      </p:sp>
      <p:sp>
        <p:nvSpPr>
          <p:cNvPr id="10" name="Fußzeilenplatzhalter 12">
            <a:extLst>
              <a:ext uri="{FF2B5EF4-FFF2-40B4-BE49-F238E27FC236}">
                <a16:creationId xmlns:a16="http://schemas.microsoft.com/office/drawing/2014/main" id="{7D7B7368-763A-5045-ACFC-B518A9328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de-AT" dirty="0"/>
              <a:t>Präsentationstitel</a:t>
            </a:r>
          </a:p>
        </p:txBody>
      </p:sp>
      <p:sp>
        <p:nvSpPr>
          <p:cNvPr id="11" name="Foliennummernplatzhalter 13">
            <a:extLst>
              <a:ext uri="{FF2B5EF4-FFF2-40B4-BE49-F238E27FC236}">
                <a16:creationId xmlns:a16="http://schemas.microsoft.com/office/drawing/2014/main" id="{DA30E645-6EFB-F84E-977E-5BFD06301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14F8184-DCC3-E749-B23E-F27594CFB4E9}"/>
              </a:ext>
            </a:extLst>
          </p:cNvPr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</a:rPr>
              <a:t>bmbwf.gv.at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EED542A-1918-8049-9744-2309ECF0EE68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469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  <p:sldLayoutId id="21474843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74663" y="819150"/>
            <a:ext cx="7772400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PGothic" pitchFamily="32" charset="-128"/>
              </a:defRPr>
            </a:lvl9pPr>
          </a:lstStyle>
          <a:p>
            <a:pPr>
              <a:spcBef>
                <a:spcPts val="350"/>
              </a:spcBef>
              <a:buClrTx/>
              <a:buFontTx/>
              <a:buNone/>
            </a:pPr>
            <a:endParaRPr lang="de-DE" altLang="de-DE" sz="1400" dirty="0">
              <a:latin typeface="Flama Ultralight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B3EED2-AACF-234C-898D-B0B5A7F12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b="1" dirty="0">
                <a:solidFill>
                  <a:srgbClr val="E6330E"/>
                </a:solidFill>
              </a:rPr>
              <a:t>Evaluation Programm 18plus – Längsschnitt </a:t>
            </a:r>
            <a:endParaRPr lang="de-DE" dirty="0">
              <a:solidFill>
                <a:srgbClr val="E6330E"/>
              </a:solidFill>
            </a:endParaRP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252590B2-3A3B-BE4A-9BC2-E5ECBC70C6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altLang="de-DE" sz="3200" b="1" dirty="0"/>
              <a:t>Zeitpunkt T1 bis T4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DC37AD4-7331-4E49-9953-D321BC8F98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b="1" dirty="0">
                <a:solidFill>
                  <a:srgbClr val="E6330E"/>
                </a:solidFill>
              </a:rPr>
              <a:t>Beratungsangebot ÖH alle (N=441)</a:t>
            </a:r>
            <a:br>
              <a:rPr lang="de-AT" sz="2400" b="1" dirty="0">
                <a:solidFill>
                  <a:srgbClr val="E6330E"/>
                </a:solidFill>
              </a:rPr>
            </a:br>
            <a:endParaRPr lang="de-AT" sz="2400" b="1" dirty="0">
              <a:solidFill>
                <a:srgbClr val="E6330E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18plus – Berufs- und Studienchecker</a:t>
            </a:r>
          </a:p>
        </p:txBody>
      </p:sp>
      <p:graphicFrame>
        <p:nvGraphicFramePr>
          <p:cNvPr id="13" name="Objek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838063"/>
              </p:ext>
            </p:extLst>
          </p:nvPr>
        </p:nvGraphicFramePr>
        <p:xfrm>
          <a:off x="179512" y="1810723"/>
          <a:ext cx="8502526" cy="35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Objekt 1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119674"/>
              </p:ext>
            </p:extLst>
          </p:nvPr>
        </p:nvGraphicFramePr>
        <p:xfrm>
          <a:off x="323528" y="5104222"/>
          <a:ext cx="5472608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7751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1CCF5AA-F038-5543-88B9-8BD7F77DCB30}"/>
              </a:ext>
            </a:extLst>
          </p:cNvPr>
          <p:cNvSpPr txBox="1">
            <a:spLocks/>
          </p:cNvSpPr>
          <p:nvPr/>
        </p:nvSpPr>
        <p:spPr>
          <a:xfrm>
            <a:off x="776288" y="1862138"/>
            <a:ext cx="7886700" cy="2852737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AT" sz="4000" dirty="0">
                <a:latin typeface="Corbel" panose="020B0503020204020204" pitchFamily="34" charset="0"/>
              </a:rPr>
              <a:t>Bewertung 18plus</a:t>
            </a:r>
          </a:p>
        </p:txBody>
      </p:sp>
    </p:spTree>
    <p:extLst>
      <p:ext uri="{BB962C8B-B14F-4D97-AF65-F5344CB8AC3E}">
        <p14:creationId xmlns:p14="http://schemas.microsoft.com/office/powerpoint/2010/main" val="3059671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AT" sz="2400" b="1" i="1" dirty="0">
                <a:solidFill>
                  <a:srgbClr val="E6330E"/>
                </a:solidFill>
              </a:rPr>
            </a:br>
            <a:r>
              <a:rPr lang="de-AT" sz="2400" b="1" dirty="0">
                <a:solidFill>
                  <a:srgbClr val="E6330E"/>
                </a:solidFill>
              </a:rPr>
              <a:t>Zufriedenheit 18plus insgesamt zu T4 (N=441)	</a:t>
            </a:r>
            <a:br>
              <a:rPr lang="de-AT" sz="2400" b="1" dirty="0">
                <a:solidFill>
                  <a:srgbClr val="E6330E"/>
                </a:solidFill>
              </a:rPr>
            </a:br>
            <a:endParaRPr lang="de-AT" sz="2400" b="1" dirty="0">
              <a:solidFill>
                <a:srgbClr val="E6330E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18plus – Berufs- und Studienchecker</a:t>
            </a: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524000" y="4514850"/>
            <a:ext cx="5921375" cy="928688"/>
            <a:chOff x="960" y="2844"/>
            <a:chExt cx="3730" cy="585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844"/>
              <a:ext cx="3730" cy="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960" y="2844"/>
              <a:ext cx="3730" cy="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 altLang="de-DE"/>
            </a:p>
          </p:txBody>
        </p:sp>
      </p:grp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618190"/>
              </p:ext>
            </p:extLst>
          </p:nvPr>
        </p:nvGraphicFramePr>
        <p:xfrm>
          <a:off x="1515549" y="980728"/>
          <a:ext cx="5921375" cy="5063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41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b="1" dirty="0">
                <a:solidFill>
                  <a:srgbClr val="E6330E"/>
                </a:solidFill>
              </a:rPr>
              <a:t>Einschätzung 18plus (N=441)</a:t>
            </a:r>
            <a:br>
              <a:rPr lang="de-AT" sz="2400" b="1" dirty="0">
                <a:solidFill>
                  <a:srgbClr val="E6330E"/>
                </a:solidFill>
              </a:rPr>
            </a:br>
            <a:endParaRPr lang="de-AT" sz="2400" b="1" dirty="0">
              <a:solidFill>
                <a:srgbClr val="E6330E"/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DDB1A3-37A5-AE41-82DA-63097EA402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18plus – Berufs- und Studienchecker</a:t>
            </a:r>
          </a:p>
        </p:txBody>
      </p:sp>
      <p:graphicFrame>
        <p:nvGraphicFramePr>
          <p:cNvPr id="13" name="Objek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912170"/>
              </p:ext>
            </p:extLst>
          </p:nvPr>
        </p:nvGraphicFramePr>
        <p:xfrm>
          <a:off x="457200" y="2670404"/>
          <a:ext cx="84352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841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b="1" dirty="0">
                <a:solidFill>
                  <a:srgbClr val="E6330E"/>
                </a:solidFill>
              </a:rPr>
              <a:t>Einschätzung der Module (N=441)</a:t>
            </a:r>
            <a:br>
              <a:rPr lang="de-AT" sz="2400" b="1" dirty="0">
                <a:solidFill>
                  <a:srgbClr val="E6330E"/>
                </a:solidFill>
              </a:rPr>
            </a:br>
            <a:endParaRPr lang="de-AT" sz="2400" b="1" dirty="0">
              <a:solidFill>
                <a:srgbClr val="E6330E"/>
              </a:solidFill>
            </a:endParaRPr>
          </a:p>
        </p:txBody>
      </p:sp>
      <p:graphicFrame>
        <p:nvGraphicFramePr>
          <p:cNvPr id="5" name="Objek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682017"/>
              </p:ext>
            </p:extLst>
          </p:nvPr>
        </p:nvGraphicFramePr>
        <p:xfrm>
          <a:off x="108653" y="1934916"/>
          <a:ext cx="892899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kt 1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571682"/>
              </p:ext>
            </p:extLst>
          </p:nvPr>
        </p:nvGraphicFramePr>
        <p:xfrm>
          <a:off x="108653" y="4777582"/>
          <a:ext cx="1763687" cy="174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Objekt 1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65207"/>
              </p:ext>
            </p:extLst>
          </p:nvPr>
        </p:nvGraphicFramePr>
        <p:xfrm>
          <a:off x="1660335" y="4790420"/>
          <a:ext cx="1763687" cy="174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Objekt 1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374045"/>
              </p:ext>
            </p:extLst>
          </p:nvPr>
        </p:nvGraphicFramePr>
        <p:xfrm>
          <a:off x="3169502" y="4790420"/>
          <a:ext cx="1763687" cy="174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Objekt 1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805656"/>
              </p:ext>
            </p:extLst>
          </p:nvPr>
        </p:nvGraphicFramePr>
        <p:xfrm>
          <a:off x="4721184" y="4790420"/>
          <a:ext cx="1763687" cy="174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516621" y="5982790"/>
            <a:ext cx="3173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tx1"/>
                </a:solidFill>
                <a:latin typeface="Corbel" panose="020B0503020204020204" pitchFamily="34" charset="0"/>
              </a:rPr>
              <a:t>          Kann mich nicht erinnern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6778510" y="6048605"/>
            <a:ext cx="118236" cy="150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A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  <a:ea typeface="MS PGothic" pitchFamily="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140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216C9320-D13E-9445-B8AE-F856757AB69A}"/>
              </a:ext>
            </a:extLst>
          </p:cNvPr>
          <p:cNvSpPr txBox="1">
            <a:spLocks/>
          </p:cNvSpPr>
          <p:nvPr/>
        </p:nvSpPr>
        <p:spPr>
          <a:xfrm>
            <a:off x="776288" y="1862138"/>
            <a:ext cx="7886700" cy="2852737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AT" sz="4000" dirty="0">
                <a:latin typeface="Corbel" panose="020B0503020204020204" pitchFamily="34" charset="0"/>
              </a:rPr>
              <a:t>Handlungsempfehlungen</a:t>
            </a:r>
          </a:p>
        </p:txBody>
      </p:sp>
    </p:spTree>
    <p:extLst>
      <p:ext uri="{BB962C8B-B14F-4D97-AF65-F5344CB8AC3E}">
        <p14:creationId xmlns:p14="http://schemas.microsoft.com/office/powerpoint/2010/main" val="1884300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AT" sz="2400" b="1" dirty="0">
                <a:solidFill>
                  <a:srgbClr val="E6330E"/>
                </a:solidFill>
              </a:rPr>
              <a:t>Handlungsempfehlungen und Visionen</a:t>
            </a:r>
            <a:endParaRPr lang="de-AT" sz="1200" b="1" dirty="0">
              <a:solidFill>
                <a:srgbClr val="E6330E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/>
              <a:t>Maßnahmen zur Verdeutlichung des Prozesscharakters von 18 Plus – z. B. Ablaufdiagramme (Wo stehe ich gerade? Was ist der nächste Schritt? Wozu ist dieser gut?“) sollte es an mehreren Stellen von 18plus geben, um den Prozesscharakter des Programms und des Berufs-/Studienwahlprozesses noch besser zu verdeutlichen.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>
                <a:solidFill>
                  <a:schemeClr val="tx1"/>
                </a:solidFill>
              </a:rPr>
              <a:t>„18plus Partnerschaften“ Kooperationen mit Universitäten, Fachhochschulen und Ausbildungsstätten – bessere Wahrnehmung von Modul 4.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>
                <a:solidFill>
                  <a:schemeClr val="tx1"/>
                </a:solidFill>
              </a:rPr>
              <a:t>Entwicklungsfokus auf Modul 2 und 3 – Lerneffekte für Modul 1 und Modul 4.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/>
              <a:t>Adaptives Unterstützungsmodul für Personen mit niedrigen Werten im Wegweiser zu T3.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/>
              <a:t>Unterstützungsmaßnahmen für mit der Berufs-/Studienwahl Unzufriedene.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/>
              <a:t>Maßnahmen zur flächendeckenden und standardisierten Umsetzung von 18plus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/>
              <a:t>Berufsorientierung im Zeitalter der Digitalisierung – z. B. Buddy-App könnte den gesamten Berufs-/Studienwahlprozess begleiten.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18plus – Berufs- und Studienchecker</a:t>
            </a:r>
          </a:p>
        </p:txBody>
      </p:sp>
    </p:spTree>
    <p:extLst>
      <p:ext uri="{BB962C8B-B14F-4D97-AF65-F5344CB8AC3E}">
        <p14:creationId xmlns:p14="http://schemas.microsoft.com/office/powerpoint/2010/main" val="102356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b="1" dirty="0">
                <a:solidFill>
                  <a:srgbClr val="E6330E"/>
                </a:solidFill>
              </a:rPr>
              <a:t>Design und Methodik</a:t>
            </a:r>
            <a:br>
              <a:rPr lang="de-AT" sz="2400" dirty="0">
                <a:solidFill>
                  <a:srgbClr val="E6330E"/>
                </a:solidFill>
              </a:rPr>
            </a:br>
            <a:r>
              <a:rPr lang="de-AT" sz="2000" dirty="0"/>
              <a:t>Längsschnitt mit Erhebungszeitpunkten</a:t>
            </a:r>
            <a:br>
              <a:rPr lang="de-AT" sz="2000" dirty="0">
                <a:solidFill>
                  <a:srgbClr val="E6330E"/>
                </a:solidFill>
              </a:rPr>
            </a:br>
            <a:endParaRPr lang="de-AT" sz="2000" dirty="0">
              <a:solidFill>
                <a:srgbClr val="E6330E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>
                <a:latin typeface="Corbel" panose="020B0503020204020204" pitchFamily="34" charset="0"/>
              </a:rPr>
              <a:t>18plus – Berufs- und </a:t>
            </a:r>
            <a:r>
              <a:rPr lang="de-DE" altLang="de-DE" dirty="0" err="1">
                <a:latin typeface="Corbel" panose="020B0503020204020204" pitchFamily="34" charset="0"/>
              </a:rPr>
              <a:t>Studienchecker</a:t>
            </a:r>
            <a:endParaRPr lang="de-DE" altLang="de-DE" dirty="0">
              <a:latin typeface="Corbel" panose="020B0503020204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34115" y="3006027"/>
            <a:ext cx="8238974" cy="2896436"/>
            <a:chOff x="525416" y="2747246"/>
            <a:chExt cx="8238974" cy="2896436"/>
          </a:xfrm>
        </p:grpSpPr>
        <p:sp>
          <p:nvSpPr>
            <p:cNvPr id="6" name="Eingekerbter Pfeil nach rechts 5"/>
            <p:cNvSpPr/>
            <p:nvPr/>
          </p:nvSpPr>
          <p:spPr>
            <a:xfrm>
              <a:off x="539552" y="3645020"/>
              <a:ext cx="8224838" cy="1998662"/>
            </a:xfrm>
            <a:prstGeom prst="notchedRightArrow">
              <a:avLst/>
            </a:prstGeom>
            <a:solidFill>
              <a:srgbClr val="CBECDE"/>
            </a:solidFill>
            <a:ln>
              <a:solidFill>
                <a:srgbClr val="00B050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ihandform 6"/>
            <p:cNvSpPr/>
            <p:nvPr/>
          </p:nvSpPr>
          <p:spPr>
            <a:xfrm>
              <a:off x="525416" y="2749472"/>
              <a:ext cx="2268000" cy="900000"/>
            </a:xfrm>
            <a:custGeom>
              <a:avLst/>
              <a:gdLst>
                <a:gd name="connsiteX0" fmla="*/ 0 w 948856"/>
                <a:gd name="connsiteY0" fmla="*/ 0 h 1799995"/>
                <a:gd name="connsiteX1" fmla="*/ 948856 w 948856"/>
                <a:gd name="connsiteY1" fmla="*/ 0 h 1799995"/>
                <a:gd name="connsiteX2" fmla="*/ 948856 w 948856"/>
                <a:gd name="connsiteY2" fmla="*/ 1799995 h 1799995"/>
                <a:gd name="connsiteX3" fmla="*/ 0 w 948856"/>
                <a:gd name="connsiteY3" fmla="*/ 1799995 h 1799995"/>
                <a:gd name="connsiteX4" fmla="*/ 0 w 948856"/>
                <a:gd name="connsiteY4" fmla="*/ 0 h 179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8856" h="1799995">
                  <a:moveTo>
                    <a:pt x="0" y="0"/>
                  </a:moveTo>
                  <a:lnTo>
                    <a:pt x="948856" y="0"/>
                  </a:lnTo>
                  <a:lnTo>
                    <a:pt x="948856" y="1799995"/>
                  </a:lnTo>
                  <a:lnTo>
                    <a:pt x="0" y="17999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800" b="1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T1</a:t>
              </a:r>
              <a:r>
                <a:rPr lang="de-AT" sz="1800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: Nach 18plus-</a:t>
              </a:r>
              <a:br>
                <a:rPr lang="de-AT" sz="1800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de-AT" sz="1800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  Wegweiser</a:t>
              </a:r>
              <a:endParaRPr lang="de-AT" sz="1800" b="1" kern="12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1659416" y="4403901"/>
              <a:ext cx="354214" cy="354214"/>
            </a:xfrm>
            <a:prstGeom prst="ellipse">
              <a:avLst/>
            </a:prstGeom>
            <a:solidFill>
              <a:srgbClr val="00CC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ihandform 8"/>
            <p:cNvSpPr/>
            <p:nvPr/>
          </p:nvSpPr>
          <p:spPr>
            <a:xfrm>
              <a:off x="2359283" y="2762612"/>
              <a:ext cx="2268000" cy="900000"/>
            </a:xfrm>
            <a:custGeom>
              <a:avLst/>
              <a:gdLst>
                <a:gd name="connsiteX0" fmla="*/ 0 w 1222195"/>
                <a:gd name="connsiteY0" fmla="*/ 0 h 1799995"/>
                <a:gd name="connsiteX1" fmla="*/ 1222195 w 1222195"/>
                <a:gd name="connsiteY1" fmla="*/ 0 h 1799995"/>
                <a:gd name="connsiteX2" fmla="*/ 1222195 w 1222195"/>
                <a:gd name="connsiteY2" fmla="*/ 1799995 h 1799995"/>
                <a:gd name="connsiteX3" fmla="*/ 0 w 1222195"/>
                <a:gd name="connsiteY3" fmla="*/ 1799995 h 1799995"/>
                <a:gd name="connsiteX4" fmla="*/ 0 w 1222195"/>
                <a:gd name="connsiteY4" fmla="*/ 0 h 179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2195" h="1799995">
                  <a:moveTo>
                    <a:pt x="0" y="0"/>
                  </a:moveTo>
                  <a:lnTo>
                    <a:pt x="1222195" y="0"/>
                  </a:lnTo>
                  <a:lnTo>
                    <a:pt x="1222195" y="1799995"/>
                  </a:lnTo>
                  <a:lnTo>
                    <a:pt x="0" y="17999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800" b="1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T2:</a:t>
              </a:r>
              <a:r>
                <a:rPr lang="de-AT" sz="1800" kern="1200" dirty="0">
                  <a:solidFill>
                    <a:schemeClr val="accent6"/>
                  </a:solidFill>
                  <a:latin typeface="Corbel" panose="020B0503020204020204" pitchFamily="34" charset="0"/>
                </a:rPr>
                <a:t> </a:t>
              </a:r>
              <a:r>
                <a:rPr lang="de-AT" sz="1800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Nach </a:t>
              </a:r>
              <a:r>
                <a:rPr lang="de-AT" sz="1800" kern="1200" dirty="0">
                  <a:latin typeface="Corbel" panose="020B0503020204020204" pitchFamily="34" charset="0"/>
                </a:rPr>
                <a:t>Ende </a:t>
              </a:r>
              <a:br>
                <a:rPr lang="de-AT" sz="1800" kern="1200" dirty="0">
                  <a:latin typeface="Corbel" panose="020B0503020204020204" pitchFamily="34" charset="0"/>
                </a:rPr>
              </a:br>
              <a:r>
                <a:rPr lang="de-AT" sz="1800" kern="1200" dirty="0">
                  <a:latin typeface="Corbel" panose="020B0503020204020204" pitchFamily="34" charset="0"/>
                </a:rPr>
                <a:t>7. Schulstufe</a:t>
              </a:r>
              <a:endParaRPr lang="de-AT" sz="1800" b="1" kern="1200" dirty="0">
                <a:latin typeface="Corbel" panose="020B0503020204020204" pitchFamily="34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628100" y="4403901"/>
              <a:ext cx="354214" cy="354214"/>
            </a:xfrm>
            <a:prstGeom prst="ellipse">
              <a:avLst/>
            </a:prstGeom>
            <a:solidFill>
              <a:srgbClr val="00CC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ihandform 10"/>
            <p:cNvSpPr/>
            <p:nvPr/>
          </p:nvSpPr>
          <p:spPr>
            <a:xfrm>
              <a:off x="4327467" y="2747246"/>
              <a:ext cx="2268000" cy="900000"/>
            </a:xfrm>
            <a:custGeom>
              <a:avLst/>
              <a:gdLst>
                <a:gd name="connsiteX0" fmla="*/ 0 w 913235"/>
                <a:gd name="connsiteY0" fmla="*/ 0 h 1799995"/>
                <a:gd name="connsiteX1" fmla="*/ 913235 w 913235"/>
                <a:gd name="connsiteY1" fmla="*/ 0 h 1799995"/>
                <a:gd name="connsiteX2" fmla="*/ 913235 w 913235"/>
                <a:gd name="connsiteY2" fmla="*/ 1799995 h 1799995"/>
                <a:gd name="connsiteX3" fmla="*/ 0 w 913235"/>
                <a:gd name="connsiteY3" fmla="*/ 1799995 h 1799995"/>
                <a:gd name="connsiteX4" fmla="*/ 0 w 913235"/>
                <a:gd name="connsiteY4" fmla="*/ 0 h 179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235" h="1799995">
                  <a:moveTo>
                    <a:pt x="0" y="0"/>
                  </a:moveTo>
                  <a:lnTo>
                    <a:pt x="913235" y="0"/>
                  </a:lnTo>
                  <a:lnTo>
                    <a:pt x="913235" y="1799995"/>
                  </a:lnTo>
                  <a:lnTo>
                    <a:pt x="0" y="17999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800" b="1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T3:</a:t>
              </a:r>
              <a:r>
                <a:rPr lang="de-AT" sz="1800" kern="1200" dirty="0">
                  <a:latin typeface="Corbel" panose="020B0503020204020204" pitchFamily="34" charset="0"/>
                </a:rPr>
                <a:t> kurz vor</a:t>
              </a:r>
              <a:br>
                <a:rPr lang="de-AT" sz="1800" kern="1200" dirty="0">
                  <a:latin typeface="Corbel" panose="020B0503020204020204" pitchFamily="34" charset="0"/>
                </a:rPr>
              </a:br>
              <a:r>
                <a:rPr lang="de-AT" sz="1800" kern="1200" dirty="0">
                  <a:latin typeface="Corbel" panose="020B0503020204020204" pitchFamily="34" charset="0"/>
                </a:rPr>
                <a:t>    Matura</a:t>
              </a:r>
              <a:endParaRPr lang="de-AT" sz="1800" b="1" kern="1200" dirty="0">
                <a:latin typeface="Corbel" panose="020B0503020204020204" pitchFamily="34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5533038" y="4398644"/>
              <a:ext cx="354214" cy="354214"/>
            </a:xfrm>
            <a:prstGeom prst="ellipse">
              <a:avLst/>
            </a:prstGeom>
            <a:solidFill>
              <a:srgbClr val="00CC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ihandform 12"/>
            <p:cNvSpPr/>
            <p:nvPr/>
          </p:nvSpPr>
          <p:spPr>
            <a:xfrm>
              <a:off x="6084168" y="2762612"/>
              <a:ext cx="2268000" cy="900000"/>
            </a:xfrm>
            <a:custGeom>
              <a:avLst/>
              <a:gdLst>
                <a:gd name="connsiteX0" fmla="*/ 0 w 2124924"/>
                <a:gd name="connsiteY0" fmla="*/ 0 h 792289"/>
                <a:gd name="connsiteX1" fmla="*/ 2124924 w 2124924"/>
                <a:gd name="connsiteY1" fmla="*/ 0 h 792289"/>
                <a:gd name="connsiteX2" fmla="*/ 2124924 w 2124924"/>
                <a:gd name="connsiteY2" fmla="*/ 792289 h 792289"/>
                <a:gd name="connsiteX3" fmla="*/ 0 w 2124924"/>
                <a:gd name="connsiteY3" fmla="*/ 792289 h 792289"/>
                <a:gd name="connsiteX4" fmla="*/ 0 w 2124924"/>
                <a:gd name="connsiteY4" fmla="*/ 0 h 79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4924" h="792289">
                  <a:moveTo>
                    <a:pt x="0" y="0"/>
                  </a:moveTo>
                  <a:lnTo>
                    <a:pt x="2124924" y="0"/>
                  </a:lnTo>
                  <a:lnTo>
                    <a:pt x="2124924" y="792289"/>
                  </a:lnTo>
                  <a:lnTo>
                    <a:pt x="0" y="7922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800" b="1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T4:</a:t>
              </a:r>
              <a:r>
                <a:rPr lang="de-AT" sz="1800" kern="1200" dirty="0">
                  <a:latin typeface="Corbel" panose="020B0503020204020204" pitchFamily="34" charset="0"/>
                </a:rPr>
                <a:t> 1. Berufs-</a:t>
              </a:r>
              <a:br>
                <a:rPr lang="de-AT" sz="1800" kern="1200" dirty="0">
                  <a:latin typeface="Corbel" panose="020B0503020204020204" pitchFamily="34" charset="0"/>
                </a:rPr>
              </a:br>
              <a:r>
                <a:rPr lang="de-AT" sz="1800" kern="1200" dirty="0">
                  <a:latin typeface="Corbel" panose="020B0503020204020204" pitchFamily="34" charset="0"/>
                </a:rPr>
                <a:t>            /Studienjahr</a:t>
              </a:r>
              <a:endParaRPr lang="de-AT" sz="1800" b="1" kern="1200" dirty="0">
                <a:latin typeface="Corbel" panose="020B0503020204020204" pitchFamily="34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7437976" y="4398644"/>
              <a:ext cx="354214" cy="354214"/>
            </a:xfrm>
            <a:prstGeom prst="ellipse">
              <a:avLst/>
            </a:prstGeom>
            <a:solidFill>
              <a:srgbClr val="00CC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" name="Ellipse 14"/>
          <p:cNvSpPr/>
          <p:nvPr/>
        </p:nvSpPr>
        <p:spPr bwMode="auto">
          <a:xfrm>
            <a:off x="6346765" y="2717995"/>
            <a:ext cx="2326324" cy="14958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A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  <a:ea typeface="MS PGothic" pitchFamily="32" charset="-128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457199" y="2717995"/>
            <a:ext cx="8215889" cy="14958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A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  <a:ea typeface="MS PGothic" pitchFamily="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97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/>
              <a:t>Design und Methodik</a:t>
            </a:r>
            <a:br>
              <a:rPr lang="de-AT" sz="2400" dirty="0"/>
            </a:br>
            <a:r>
              <a:rPr lang="de-AT" sz="2000" b="0" dirty="0">
                <a:solidFill>
                  <a:schemeClr val="tx1"/>
                </a:solidFill>
              </a:rPr>
              <a:t>Längsschnitt mit Erhebungszeitpunkten</a:t>
            </a:r>
            <a:br>
              <a:rPr lang="de-AT" sz="2000" dirty="0"/>
            </a:br>
            <a:endParaRPr lang="de-AT" sz="20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448251" y="2406766"/>
            <a:ext cx="8224838" cy="2894829"/>
            <a:chOff x="539552" y="2748853"/>
            <a:chExt cx="8224838" cy="2894829"/>
          </a:xfrm>
        </p:grpSpPr>
        <p:sp>
          <p:nvSpPr>
            <p:cNvPr id="6" name="Eingekerbter Pfeil nach rechts 5"/>
            <p:cNvSpPr/>
            <p:nvPr/>
          </p:nvSpPr>
          <p:spPr>
            <a:xfrm>
              <a:off x="539552" y="3645020"/>
              <a:ext cx="8224838" cy="1998662"/>
            </a:xfrm>
            <a:prstGeom prst="notchedRightArrow">
              <a:avLst/>
            </a:prstGeom>
            <a:solidFill>
              <a:srgbClr val="CBECDE"/>
            </a:solidFill>
            <a:ln>
              <a:solidFill>
                <a:srgbClr val="00B050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ihandform 6"/>
            <p:cNvSpPr/>
            <p:nvPr/>
          </p:nvSpPr>
          <p:spPr>
            <a:xfrm>
              <a:off x="2106414" y="2748853"/>
              <a:ext cx="2268000" cy="900000"/>
            </a:xfrm>
            <a:custGeom>
              <a:avLst/>
              <a:gdLst>
                <a:gd name="connsiteX0" fmla="*/ 0 w 948856"/>
                <a:gd name="connsiteY0" fmla="*/ 0 h 1799995"/>
                <a:gd name="connsiteX1" fmla="*/ 948856 w 948856"/>
                <a:gd name="connsiteY1" fmla="*/ 0 h 1799995"/>
                <a:gd name="connsiteX2" fmla="*/ 948856 w 948856"/>
                <a:gd name="connsiteY2" fmla="*/ 1799995 h 1799995"/>
                <a:gd name="connsiteX3" fmla="*/ 0 w 948856"/>
                <a:gd name="connsiteY3" fmla="*/ 1799995 h 1799995"/>
                <a:gd name="connsiteX4" fmla="*/ 0 w 948856"/>
                <a:gd name="connsiteY4" fmla="*/ 0 h 179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8856" h="1799995">
                  <a:moveTo>
                    <a:pt x="0" y="0"/>
                  </a:moveTo>
                  <a:lnTo>
                    <a:pt x="948856" y="0"/>
                  </a:lnTo>
                  <a:lnTo>
                    <a:pt x="948856" y="1799995"/>
                  </a:lnTo>
                  <a:lnTo>
                    <a:pt x="0" y="17999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de-AT" sz="1400" b="1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T1</a:t>
              </a:r>
              <a:r>
                <a:rPr lang="de-AT" sz="1400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: </a:t>
              </a:r>
              <a:r>
                <a:rPr lang="de-AT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In der </a:t>
              </a:r>
              <a:br>
                <a:rPr lang="de-AT" sz="1400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de-AT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7 Schulstufe</a:t>
              </a:r>
              <a:br>
                <a:rPr lang="de-AT" sz="1400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de-AT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(9/2016-7/2017)</a:t>
              </a:r>
              <a:br>
                <a:rPr lang="de-AT" sz="1400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de-AT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N=892</a:t>
              </a:r>
              <a:endParaRPr lang="de-AT" sz="1400" b="1" kern="12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3071955" y="4487496"/>
              <a:ext cx="336918" cy="336852"/>
            </a:xfrm>
            <a:prstGeom prst="ellipse">
              <a:avLst/>
            </a:prstGeom>
            <a:solidFill>
              <a:srgbClr val="00CC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ihandform 8"/>
            <p:cNvSpPr/>
            <p:nvPr/>
          </p:nvSpPr>
          <p:spPr>
            <a:xfrm>
              <a:off x="3543309" y="2761775"/>
              <a:ext cx="2268000" cy="900000"/>
            </a:xfrm>
            <a:custGeom>
              <a:avLst/>
              <a:gdLst>
                <a:gd name="connsiteX0" fmla="*/ 0 w 1222195"/>
                <a:gd name="connsiteY0" fmla="*/ 0 h 1799995"/>
                <a:gd name="connsiteX1" fmla="*/ 1222195 w 1222195"/>
                <a:gd name="connsiteY1" fmla="*/ 0 h 1799995"/>
                <a:gd name="connsiteX2" fmla="*/ 1222195 w 1222195"/>
                <a:gd name="connsiteY2" fmla="*/ 1799995 h 1799995"/>
                <a:gd name="connsiteX3" fmla="*/ 0 w 1222195"/>
                <a:gd name="connsiteY3" fmla="*/ 1799995 h 1799995"/>
                <a:gd name="connsiteX4" fmla="*/ 0 w 1222195"/>
                <a:gd name="connsiteY4" fmla="*/ 0 h 179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2195" h="1799995">
                  <a:moveTo>
                    <a:pt x="0" y="0"/>
                  </a:moveTo>
                  <a:lnTo>
                    <a:pt x="1222195" y="0"/>
                  </a:lnTo>
                  <a:lnTo>
                    <a:pt x="1222195" y="1799995"/>
                  </a:lnTo>
                  <a:lnTo>
                    <a:pt x="0" y="17999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de-AT" sz="1400" b="1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T2: </a:t>
              </a:r>
              <a:r>
                <a:rPr lang="de-AT" sz="1400" dirty="0">
                  <a:latin typeface="Corbel" panose="020B0503020204020204" pitchFamily="34" charset="0"/>
                </a:rPr>
                <a:t>Nach Ende </a:t>
              </a:r>
              <a:br>
                <a:rPr lang="de-AT" sz="1400" dirty="0">
                  <a:latin typeface="Corbel" panose="020B0503020204020204" pitchFamily="34" charset="0"/>
                </a:rPr>
              </a:br>
              <a:r>
                <a:rPr lang="de-AT" sz="1400" dirty="0">
                  <a:latin typeface="Corbel" panose="020B0503020204020204" pitchFamily="34" charset="0"/>
                </a:rPr>
                <a:t>7. Schulstufe</a:t>
              </a:r>
              <a:br>
                <a:rPr lang="de-AT" sz="1400" dirty="0">
                  <a:latin typeface="Corbel" panose="020B0503020204020204" pitchFamily="34" charset="0"/>
                </a:rPr>
              </a:br>
              <a:r>
                <a:rPr lang="de-AT" sz="1400" dirty="0">
                  <a:latin typeface="Corbel" panose="020B0503020204020204" pitchFamily="34" charset="0"/>
                </a:rPr>
                <a:t>(8/2017-11/2017)</a:t>
              </a:r>
              <a:br>
                <a:rPr lang="de-AT" sz="1400" dirty="0">
                  <a:latin typeface="Corbel" panose="020B0503020204020204" pitchFamily="34" charset="0"/>
                </a:rPr>
              </a:br>
              <a:r>
                <a:rPr lang="de-AT" sz="1400" dirty="0">
                  <a:latin typeface="Corbel" panose="020B0503020204020204" pitchFamily="34" charset="0"/>
                </a:rPr>
                <a:t>N=646</a:t>
              </a:r>
              <a:endParaRPr lang="de-AT" sz="1400" b="1" kern="1200" dirty="0">
                <a:latin typeface="Corbel" panose="020B0503020204020204" pitchFamily="34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505504" y="4478815"/>
              <a:ext cx="354214" cy="354214"/>
            </a:xfrm>
            <a:prstGeom prst="ellipse">
              <a:avLst/>
            </a:prstGeom>
            <a:solidFill>
              <a:srgbClr val="00CC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ihandform 10"/>
            <p:cNvSpPr/>
            <p:nvPr/>
          </p:nvSpPr>
          <p:spPr>
            <a:xfrm>
              <a:off x="5030056" y="2761775"/>
              <a:ext cx="2268000" cy="900000"/>
            </a:xfrm>
            <a:custGeom>
              <a:avLst/>
              <a:gdLst>
                <a:gd name="connsiteX0" fmla="*/ 0 w 913235"/>
                <a:gd name="connsiteY0" fmla="*/ 0 h 1799995"/>
                <a:gd name="connsiteX1" fmla="*/ 913235 w 913235"/>
                <a:gd name="connsiteY1" fmla="*/ 0 h 1799995"/>
                <a:gd name="connsiteX2" fmla="*/ 913235 w 913235"/>
                <a:gd name="connsiteY2" fmla="*/ 1799995 h 1799995"/>
                <a:gd name="connsiteX3" fmla="*/ 0 w 913235"/>
                <a:gd name="connsiteY3" fmla="*/ 1799995 h 1799995"/>
                <a:gd name="connsiteX4" fmla="*/ 0 w 913235"/>
                <a:gd name="connsiteY4" fmla="*/ 0 h 179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235" h="1799995">
                  <a:moveTo>
                    <a:pt x="0" y="0"/>
                  </a:moveTo>
                  <a:lnTo>
                    <a:pt x="913235" y="0"/>
                  </a:lnTo>
                  <a:lnTo>
                    <a:pt x="913235" y="1799995"/>
                  </a:lnTo>
                  <a:lnTo>
                    <a:pt x="0" y="17999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de-AT" sz="1400" b="1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T3:</a:t>
              </a:r>
              <a:r>
                <a:rPr lang="de-AT" sz="1400" kern="1200" dirty="0">
                  <a:latin typeface="Corbel" panose="020B0503020204020204" pitchFamily="34" charset="0"/>
                </a:rPr>
                <a:t> kurz vor der</a:t>
              </a:r>
              <a:br>
                <a:rPr lang="de-AT" sz="1400" kern="1200" dirty="0">
                  <a:latin typeface="Corbel" panose="020B0503020204020204" pitchFamily="34" charset="0"/>
                </a:rPr>
              </a:br>
              <a:r>
                <a:rPr lang="de-AT" sz="1400" kern="1200" dirty="0">
                  <a:latin typeface="Corbel" panose="020B0503020204020204" pitchFamily="34" charset="0"/>
                </a:rPr>
                <a:t>    Matura</a:t>
              </a:r>
              <a:br>
                <a:rPr lang="de-AT" sz="1400" kern="1200" dirty="0">
                  <a:latin typeface="Corbel" panose="020B0503020204020204" pitchFamily="34" charset="0"/>
                </a:rPr>
              </a:br>
              <a:r>
                <a:rPr lang="de-AT" sz="1400" dirty="0">
                  <a:latin typeface="Corbel" panose="020B0503020204020204" pitchFamily="34" charset="0"/>
                </a:rPr>
                <a:t>(3/2018-6/2018)</a:t>
              </a:r>
              <a:br>
                <a:rPr lang="de-AT" sz="1400" dirty="0">
                  <a:latin typeface="Corbel" panose="020B0503020204020204" pitchFamily="34" charset="0"/>
                </a:rPr>
              </a:br>
              <a:r>
                <a:rPr lang="de-AT" sz="1400" dirty="0">
                  <a:latin typeface="Corbel" panose="020B0503020204020204" pitchFamily="34" charset="0"/>
                </a:rPr>
                <a:t>N=541</a:t>
              </a:r>
              <a:endParaRPr lang="de-AT" sz="1400" b="1" kern="1200" dirty="0">
                <a:latin typeface="Corbel" panose="020B0503020204020204" pitchFamily="34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5986949" y="4478815"/>
              <a:ext cx="354214" cy="354214"/>
            </a:xfrm>
            <a:prstGeom prst="ellipse">
              <a:avLst/>
            </a:prstGeom>
            <a:solidFill>
              <a:srgbClr val="00CC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ihandform 12"/>
            <p:cNvSpPr/>
            <p:nvPr/>
          </p:nvSpPr>
          <p:spPr>
            <a:xfrm>
              <a:off x="6433428" y="2752685"/>
              <a:ext cx="2268000" cy="900000"/>
            </a:xfrm>
            <a:custGeom>
              <a:avLst/>
              <a:gdLst>
                <a:gd name="connsiteX0" fmla="*/ 0 w 2124924"/>
                <a:gd name="connsiteY0" fmla="*/ 0 h 792289"/>
                <a:gd name="connsiteX1" fmla="*/ 2124924 w 2124924"/>
                <a:gd name="connsiteY1" fmla="*/ 0 h 792289"/>
                <a:gd name="connsiteX2" fmla="*/ 2124924 w 2124924"/>
                <a:gd name="connsiteY2" fmla="*/ 792289 h 792289"/>
                <a:gd name="connsiteX3" fmla="*/ 0 w 2124924"/>
                <a:gd name="connsiteY3" fmla="*/ 792289 h 792289"/>
                <a:gd name="connsiteX4" fmla="*/ 0 w 2124924"/>
                <a:gd name="connsiteY4" fmla="*/ 0 h 79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4924" h="792289">
                  <a:moveTo>
                    <a:pt x="0" y="0"/>
                  </a:moveTo>
                  <a:lnTo>
                    <a:pt x="2124924" y="0"/>
                  </a:lnTo>
                  <a:lnTo>
                    <a:pt x="2124924" y="792289"/>
                  </a:lnTo>
                  <a:lnTo>
                    <a:pt x="0" y="7922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de-AT" sz="1400" b="1" kern="1200" dirty="0">
                  <a:solidFill>
                    <a:schemeClr val="tx1"/>
                  </a:solidFill>
                  <a:latin typeface="Corbel" panose="020B0503020204020204" pitchFamily="34" charset="0"/>
                </a:rPr>
                <a:t>T4:</a:t>
              </a:r>
              <a:r>
                <a:rPr lang="de-AT" sz="1400" kern="1200" dirty="0">
                  <a:latin typeface="Corbel" panose="020B0503020204020204" pitchFamily="34" charset="0"/>
                </a:rPr>
                <a:t> </a:t>
              </a:r>
              <a:r>
                <a:rPr lang="de-AT" sz="1400" dirty="0">
                  <a:latin typeface="Corbel" panose="020B0503020204020204" pitchFamily="34" charset="0"/>
                </a:rPr>
                <a:t>Berufs-</a:t>
              </a:r>
              <a:br>
                <a:rPr lang="de-AT" sz="1400" dirty="0">
                  <a:latin typeface="Corbel" panose="020B0503020204020204" pitchFamily="34" charset="0"/>
                </a:rPr>
              </a:br>
              <a:r>
                <a:rPr lang="de-AT" sz="1400" dirty="0">
                  <a:latin typeface="Corbel" panose="020B0503020204020204" pitchFamily="34" charset="0"/>
                </a:rPr>
                <a:t>/Studienjahr</a:t>
              </a:r>
              <a:br>
                <a:rPr lang="de-AT" sz="1400" dirty="0">
                  <a:latin typeface="Corbel" panose="020B0503020204020204" pitchFamily="34" charset="0"/>
                </a:rPr>
              </a:br>
              <a:r>
                <a:rPr lang="de-AT" sz="1400" dirty="0">
                  <a:latin typeface="Corbel" panose="020B0503020204020204" pitchFamily="34" charset="0"/>
                </a:rPr>
                <a:t>(5/2019-7/2019)</a:t>
              </a:r>
              <a:br>
                <a:rPr lang="de-AT" sz="1400" dirty="0">
                  <a:latin typeface="Corbel" panose="020B0503020204020204" pitchFamily="34" charset="0"/>
                </a:rPr>
              </a:br>
              <a:r>
                <a:rPr lang="de-AT" sz="1400" dirty="0">
                  <a:latin typeface="Corbel" panose="020B0503020204020204" pitchFamily="34" charset="0"/>
                </a:rPr>
                <a:t>N=404*</a:t>
              </a:r>
              <a:r>
                <a:rPr lang="de-AT" sz="1400" kern="1200" dirty="0">
                  <a:latin typeface="Corbel" panose="020B0503020204020204" pitchFamily="34" charset="0"/>
                </a:rPr>
                <a:t> </a:t>
              </a:r>
              <a:endParaRPr lang="de-AT" sz="1400" b="1" kern="1200" dirty="0">
                <a:latin typeface="Corbel" panose="020B0503020204020204" pitchFamily="34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7390321" y="4478815"/>
              <a:ext cx="354214" cy="354214"/>
            </a:xfrm>
            <a:prstGeom prst="ellipse">
              <a:avLst/>
            </a:prstGeom>
            <a:solidFill>
              <a:srgbClr val="00CC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 dirty="0"/>
            </a:p>
          </p:txBody>
        </p:sp>
      </p:grpSp>
      <p:sp>
        <p:nvSpPr>
          <p:cNvPr id="17" name="Rechteck 16"/>
          <p:cNvSpPr/>
          <p:nvPr/>
        </p:nvSpPr>
        <p:spPr>
          <a:xfrm>
            <a:off x="323528" y="5561281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de-AT" sz="1400" dirty="0">
                <a:solidFill>
                  <a:schemeClr val="tx1"/>
                </a:solidFill>
                <a:latin typeface="Corbel" panose="020B0503020204020204" pitchFamily="34" charset="0"/>
              </a:rPr>
              <a:t>* 135 Personen, die 2019 noch keine erste Studien-/Berufswahl getroffen hatten (z. B. Präsenzdienst, Auszeit) wurden 2/2020 bis 4/2020 nacherhoben.</a:t>
            </a:r>
          </a:p>
          <a:p>
            <a:pPr marL="0" lvl="0" indent="0"/>
            <a:endParaRPr lang="de-AT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637780" y="4147195"/>
            <a:ext cx="336918" cy="3368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ihandform 19"/>
          <p:cNvSpPr/>
          <p:nvPr/>
        </p:nvSpPr>
        <p:spPr>
          <a:xfrm>
            <a:off x="672239" y="2362200"/>
            <a:ext cx="2268000" cy="1123054"/>
          </a:xfrm>
          <a:custGeom>
            <a:avLst/>
            <a:gdLst>
              <a:gd name="connsiteX0" fmla="*/ 0 w 948856"/>
              <a:gd name="connsiteY0" fmla="*/ 0 h 1799995"/>
              <a:gd name="connsiteX1" fmla="*/ 948856 w 948856"/>
              <a:gd name="connsiteY1" fmla="*/ 0 h 1799995"/>
              <a:gd name="connsiteX2" fmla="*/ 948856 w 948856"/>
              <a:gd name="connsiteY2" fmla="*/ 1799995 h 1799995"/>
              <a:gd name="connsiteX3" fmla="*/ 0 w 948856"/>
              <a:gd name="connsiteY3" fmla="*/ 1799995 h 1799995"/>
              <a:gd name="connsiteX4" fmla="*/ 0 w 948856"/>
              <a:gd name="connsiteY4" fmla="*/ 0 h 179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8856" h="1799995">
                <a:moveTo>
                  <a:pt x="0" y="0"/>
                </a:moveTo>
                <a:lnTo>
                  <a:pt x="948856" y="0"/>
                </a:lnTo>
                <a:lnTo>
                  <a:pt x="948856" y="1799995"/>
                </a:lnTo>
                <a:lnTo>
                  <a:pt x="0" y="17999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28016" bIns="128016" numCol="1" spcCol="1270" anchor="b" anchorCtr="0">
            <a:noAutofit/>
          </a:bodyPr>
          <a:lstStyle/>
          <a:p>
            <a:pPr lvl="0" algn="ctr" defTabSz="800100">
              <a:lnSpc>
                <a:spcPct val="90000"/>
              </a:lnSpc>
              <a:spcAft>
                <a:spcPct val="35000"/>
              </a:spcAft>
            </a:pPr>
            <a:r>
              <a:rPr lang="de-AT" sz="1400" b="1" kern="1200" dirty="0">
                <a:solidFill>
                  <a:schemeClr val="tx1"/>
                </a:solidFill>
                <a:latin typeface="Corbel" panose="020B0503020204020204" pitchFamily="34" charset="0"/>
              </a:rPr>
              <a:t>T0</a:t>
            </a:r>
            <a:r>
              <a:rPr lang="de-AT" sz="1400" kern="1200" dirty="0">
                <a:solidFill>
                  <a:schemeClr val="tx1"/>
                </a:solidFill>
                <a:latin typeface="Corbel" panose="020B0503020204020204" pitchFamily="34" charset="0"/>
              </a:rPr>
              <a:t>: </a:t>
            </a:r>
            <a:r>
              <a:rPr lang="de-AT" sz="1400" dirty="0">
                <a:solidFill>
                  <a:schemeClr val="tx1"/>
                </a:solidFill>
                <a:latin typeface="Corbel" panose="020B0503020204020204" pitchFamily="34" charset="0"/>
              </a:rPr>
              <a:t>Mailadresse für Studienteilnahme hinterlassen</a:t>
            </a:r>
            <a:br>
              <a:rPr lang="de-AT" sz="14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de-AT" sz="1400" dirty="0">
                <a:solidFill>
                  <a:schemeClr val="tx1"/>
                </a:solidFill>
                <a:latin typeface="Corbel" panose="020B0503020204020204" pitchFamily="34" charset="0"/>
              </a:rPr>
              <a:t>(9/2016-8/2017)</a:t>
            </a:r>
            <a:br>
              <a:rPr lang="de-AT" sz="14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de-AT" sz="1400" dirty="0">
                <a:solidFill>
                  <a:schemeClr val="tx1"/>
                </a:solidFill>
                <a:latin typeface="Corbel" panose="020B0503020204020204" pitchFamily="34" charset="0"/>
              </a:rPr>
              <a:t>N=3.686</a:t>
            </a:r>
            <a:endParaRPr lang="de-AT" sz="1400" b="1" kern="12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8" name="Fußzeilenplatzhalter 3">
            <a:extLst>
              <a:ext uri="{FF2B5EF4-FFF2-40B4-BE49-F238E27FC236}">
                <a16:creationId xmlns:a16="http://schemas.microsoft.com/office/drawing/2014/main" id="{95B476F1-3E16-2440-9CAA-3C82443455B2}"/>
              </a:ext>
            </a:extLst>
          </p:cNvPr>
          <p:cNvSpPr txBox="1">
            <a:spLocks/>
          </p:cNvSpPr>
          <p:nvPr/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de-DE" altLang="de-DE" sz="1400" dirty="0">
                <a:latin typeface="Corbel" panose="020B0503020204020204" pitchFamily="34" charset="0"/>
              </a:rPr>
              <a:t>18plus – Berufs- und </a:t>
            </a:r>
            <a:r>
              <a:rPr lang="de-DE" altLang="de-DE" sz="1400" dirty="0" err="1">
                <a:latin typeface="Corbel" panose="020B0503020204020204" pitchFamily="34" charset="0"/>
              </a:rPr>
              <a:t>Studienchecker</a:t>
            </a:r>
            <a:endParaRPr lang="de-DE" altLang="de-DE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6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049339"/>
            <a:ext cx="8224838" cy="5620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AT" sz="2400" dirty="0"/>
              <a:t>Inhalte von T1 bis T4</a:t>
            </a:r>
            <a:endParaRPr lang="de-AT" sz="1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57350"/>
            <a:ext cx="8224838" cy="3879850"/>
          </a:xfrm>
        </p:spPr>
        <p:txBody>
          <a:bodyPr numCol="2"/>
          <a:lstStyle/>
          <a:p>
            <a:pPr marL="0" indent="0">
              <a:buNone/>
            </a:pPr>
            <a:r>
              <a:rPr lang="de-AT" sz="1400" b="1" dirty="0">
                <a:ea typeface="Tahoma" panose="020B0604030504040204" pitchFamily="34" charset="0"/>
                <a:cs typeface="Tahoma" panose="020B0604030504040204" pitchFamily="34" charset="0"/>
              </a:rPr>
              <a:t>Zeitpunkt T1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18plus Wegweiser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Mailadresse für T1 und Längsschnitt</a:t>
            </a:r>
          </a:p>
          <a:p>
            <a:pPr lvl="0"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Stand im Berufs-Studienwahlprozess</a:t>
            </a:r>
          </a:p>
          <a:p>
            <a:pPr lvl="0"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Alter, Geschlecht, Schultyp, Schule</a:t>
            </a:r>
          </a:p>
          <a:p>
            <a:pPr lvl="0"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Wahrnehmung von 18plus</a:t>
            </a:r>
          </a:p>
          <a:p>
            <a:pPr lvl="0"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Bisher genutzte Infoangebote</a:t>
            </a:r>
          </a:p>
          <a:p>
            <a:pPr marL="0" lvl="0" indent="0">
              <a:spcBef>
                <a:spcPts val="200"/>
              </a:spcBef>
              <a:buNone/>
            </a:pPr>
            <a:endParaRPr lang="de-A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de-AT" sz="1400" b="1" dirty="0">
                <a:ea typeface="Tahoma" panose="020B0604030504040204" pitchFamily="34" charset="0"/>
                <a:cs typeface="Tahoma" panose="020B0604030504040204" pitchFamily="34" charset="0"/>
              </a:rPr>
              <a:t>Zeitpunkt T2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18plus Wegweiser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Wahrnehmung von 18plus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Stand im Berufs-Studienwahlprozess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Bisher genutzte Infoangebote inklusive </a:t>
            </a:r>
            <a:b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offene Bewertung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Subjektive Berufswahltheorien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Migrationshintergrund und Schulbildung der Eltern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endParaRPr lang="de-A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de-AT" sz="1400" b="1" dirty="0">
                <a:ea typeface="Tahoma" panose="020B0604030504040204" pitchFamily="34" charset="0"/>
                <a:cs typeface="Tahoma" panose="020B0604030504040204" pitchFamily="34" charset="0"/>
              </a:rPr>
              <a:t>Zeitpunkt T3 </a:t>
            </a: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(= T2 exklusive Migrationshintergrund und Schulbildung der Eltern)</a:t>
            </a:r>
          </a:p>
          <a:p>
            <a:pPr marL="0" indent="0">
              <a:spcBef>
                <a:spcPts val="600"/>
              </a:spcBef>
              <a:buNone/>
            </a:pPr>
            <a:endParaRPr lang="de-A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de-AT" sz="1400" b="1" dirty="0">
                <a:ea typeface="Tahoma" panose="020B0604030504040204" pitchFamily="34" charset="0"/>
                <a:cs typeface="Tahoma" panose="020B0604030504040204" pitchFamily="34" charset="0"/>
              </a:rPr>
              <a:t>Zeitpunkt T4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18plus Wegweiser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Derzeitige Berufs-/Studiensituation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Zufriedenheit mit der Berufs-/Studienwahl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Genutzte Informationsangebote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de-AT" sz="1400" dirty="0">
                <a:ea typeface="Tahoma" panose="020B0604030504040204" pitchFamily="34" charset="0"/>
                <a:cs typeface="Tahoma" panose="020B0604030504040204" pitchFamily="34" charset="0"/>
              </a:rPr>
              <a:t>Bewertung 18plus inklusive Verbesserungsvorschläge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3D54DC39-CDE3-6E42-B9DF-6BC645479071}"/>
              </a:ext>
            </a:extLst>
          </p:cNvPr>
          <p:cNvSpPr txBox="1">
            <a:spLocks/>
          </p:cNvSpPr>
          <p:nvPr/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de-DE" altLang="de-DE" sz="1400" dirty="0">
                <a:latin typeface="Corbel" panose="020B0503020204020204" pitchFamily="34" charset="0"/>
              </a:rPr>
              <a:t>18plus – Berufs- und </a:t>
            </a:r>
            <a:r>
              <a:rPr lang="de-DE" altLang="de-DE" sz="1400" dirty="0" err="1">
                <a:latin typeface="Corbel" panose="020B0503020204020204" pitchFamily="34" charset="0"/>
              </a:rPr>
              <a:t>Studienchecker</a:t>
            </a:r>
            <a:endParaRPr lang="de-DE" altLang="de-DE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4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err="1">
                <a:latin typeface="Corbel" panose="020B0503020204020204" pitchFamily="34" charset="0"/>
              </a:rPr>
              <a:t>SituationSituation</a:t>
            </a:r>
            <a:r>
              <a:rPr lang="de-AT" sz="4000" dirty="0">
                <a:latin typeface="Corbel" panose="020B0503020204020204" pitchFamily="34" charset="0"/>
              </a:rPr>
              <a:t> zu T4</a:t>
            </a:r>
            <a:br>
              <a:rPr lang="de-AT" sz="4000" dirty="0">
                <a:latin typeface="Corbel" panose="020B0503020204020204" pitchFamily="34" charset="0"/>
              </a:rPr>
            </a:br>
            <a:r>
              <a:rPr lang="de-AT" sz="4000" dirty="0">
                <a:latin typeface="Corbel" panose="020B0503020204020204" pitchFamily="34" charset="0"/>
              </a:rPr>
              <a:t>(Messzeitpunkt 4)</a:t>
            </a:r>
            <a:endParaRPr lang="de-AT" sz="4000" cap="none" dirty="0">
              <a:latin typeface="Corbel" panose="020B0503020204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7617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AT" sz="2400" b="1" dirty="0">
                <a:solidFill>
                  <a:srgbClr val="E6330E"/>
                </a:solidFill>
              </a:rPr>
              <a:t>Derzeitige Situation</a:t>
            </a:r>
            <a:endParaRPr lang="de-AT" sz="1200" b="1" dirty="0">
              <a:solidFill>
                <a:srgbClr val="E6330E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18plus – Berufs- und Studienchecker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911979"/>
              </p:ext>
            </p:extLst>
          </p:nvPr>
        </p:nvGraphicFramePr>
        <p:xfrm>
          <a:off x="755576" y="177904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473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b="1" dirty="0">
                <a:solidFill>
                  <a:srgbClr val="E6330E"/>
                </a:solidFill>
              </a:rPr>
              <a:t>Zufriedenheit Berufs-/Ausbildungssituation </a:t>
            </a:r>
            <a:br>
              <a:rPr lang="de-AT" sz="2400" b="1" dirty="0">
                <a:solidFill>
                  <a:srgbClr val="E6330E"/>
                </a:solidFill>
              </a:rPr>
            </a:br>
            <a:r>
              <a:rPr lang="de-AT" sz="2400" b="1" dirty="0">
                <a:solidFill>
                  <a:srgbClr val="E6330E"/>
                </a:solidFill>
              </a:rPr>
              <a:t>(N=441)	</a:t>
            </a:r>
            <a:br>
              <a:rPr lang="de-AT" sz="2400" b="1" dirty="0">
                <a:solidFill>
                  <a:srgbClr val="E6330E"/>
                </a:solidFill>
              </a:rPr>
            </a:br>
            <a:endParaRPr lang="de-AT" sz="2400" b="1" dirty="0">
              <a:solidFill>
                <a:srgbClr val="E6330E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18plus – Berufs- und Studienchecker</a:t>
            </a: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524000" y="4514850"/>
            <a:ext cx="5921375" cy="928688"/>
            <a:chOff x="960" y="2844"/>
            <a:chExt cx="3730" cy="585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844"/>
              <a:ext cx="3730" cy="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960" y="2844"/>
              <a:ext cx="3730" cy="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 altLang="de-DE"/>
            </a:p>
          </p:txBody>
        </p:sp>
      </p:grp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854429"/>
              </p:ext>
            </p:extLst>
          </p:nvPr>
        </p:nvGraphicFramePr>
        <p:xfrm>
          <a:off x="1403648" y="836712"/>
          <a:ext cx="6041727" cy="478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431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648330"/>
              </p:ext>
            </p:extLst>
          </p:nvPr>
        </p:nvGraphicFramePr>
        <p:xfrm>
          <a:off x="251520" y="1950324"/>
          <a:ext cx="8712968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b="1" dirty="0">
                <a:solidFill>
                  <a:srgbClr val="E6330E"/>
                </a:solidFill>
              </a:rPr>
              <a:t>Bewertung Berufs-/Studienwahl (N=441)</a:t>
            </a:r>
            <a:br>
              <a:rPr lang="de-AT" sz="2400" b="1" dirty="0">
                <a:solidFill>
                  <a:srgbClr val="E6330E"/>
                </a:solidFill>
              </a:rPr>
            </a:br>
            <a:endParaRPr lang="de-AT" sz="2400" b="1" dirty="0">
              <a:solidFill>
                <a:srgbClr val="E6330E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18plus – Berufs- und Studienchecker</a:t>
            </a:r>
          </a:p>
        </p:txBody>
      </p:sp>
    </p:spTree>
    <p:extLst>
      <p:ext uri="{BB962C8B-B14F-4D97-AF65-F5344CB8AC3E}">
        <p14:creationId xmlns:p14="http://schemas.microsoft.com/office/powerpoint/2010/main" val="3081090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1016CD8C-6E6D-9145-AA94-2373B3BEBBBC}"/>
              </a:ext>
            </a:extLst>
          </p:cNvPr>
          <p:cNvSpPr txBox="1">
            <a:spLocks/>
          </p:cNvSpPr>
          <p:nvPr/>
        </p:nvSpPr>
        <p:spPr>
          <a:xfrm>
            <a:off x="776288" y="1862138"/>
            <a:ext cx="7886700" cy="2852737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AT" sz="4000" dirty="0">
                <a:latin typeface="Corbel" panose="020B0503020204020204" pitchFamily="34" charset="0"/>
              </a:rPr>
              <a:t>Nutzung Informationsangebote </a:t>
            </a:r>
            <a:br>
              <a:rPr lang="de-AT" sz="4000" dirty="0">
                <a:latin typeface="Corbel" panose="020B0503020204020204" pitchFamily="34" charset="0"/>
              </a:rPr>
            </a:br>
            <a:r>
              <a:rPr lang="de-AT" sz="4000" dirty="0">
                <a:latin typeface="Corbel" panose="020B0503020204020204" pitchFamily="34" charset="0"/>
              </a:rPr>
              <a:t>der ÖH</a:t>
            </a:r>
          </a:p>
        </p:txBody>
      </p:sp>
    </p:spTree>
    <p:extLst>
      <p:ext uri="{BB962C8B-B14F-4D97-AF65-F5344CB8AC3E}">
        <p14:creationId xmlns:p14="http://schemas.microsoft.com/office/powerpoint/2010/main" val="3858210068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Fresh">
    <a:majorFont>
      <a:latin typeface="Calibri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Fresh">
    <a:majorFont>
      <a:latin typeface="Calibri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Fresh">
    <a:majorFont>
      <a:latin typeface="Calibri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Fresh">
    <a:majorFont>
      <a:latin typeface="Calibri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Fresh">
    <a:majorFont>
      <a:latin typeface="Calibri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eues Dokument" ma:contentTypeID="0x0101001DE677454040B7489F9B473ED3CDE75E0082025082968CBD459D296097623C09C5" ma:contentTypeVersion="12" ma:contentTypeDescription="Vorlage IVM Neutral_110216.dotx" ma:contentTypeScope="" ma:versionID="aa5eca32d2d2fc8548afed1aa5ab516b">
  <xsd:schema xmlns:xsd="http://www.w3.org/2001/XMLSchema" xmlns:xs="http://www.w3.org/2001/XMLSchema" xmlns:p="http://schemas.microsoft.com/office/2006/metadata/properties" xmlns:ns2="7d90a101-8bb2-423d-89d0-95a226d04cb2" targetNamespace="http://schemas.microsoft.com/office/2006/metadata/properties" ma:root="true" ma:fieldsID="b3a1bf6b0df5c36dd0a37dc524e61719" ns2:_="">
    <xsd:import namespace="7d90a101-8bb2-423d-89d0-95a226d0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tatus" minOccurs="0"/>
                <xsd:element ref="ns2:Them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90a101-8bb2-423d-89d0-95a226d0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Status" ma:index="11" nillable="true" ma:displayName="Status" ma:format="Dropdown" ma:internalName="Status">
      <xsd:simpleType>
        <xsd:union memberTypes="dms:Text">
          <xsd:simpleType>
            <xsd:restriction base="dms:Choice">
              <xsd:enumeration value="In Bearbeitung"/>
              <xsd:enumeration value="Vorläufig"/>
              <xsd:enumeration value="Endgültig"/>
              <xsd:enumeration value="Zurückgestellt"/>
              <xsd:enumeration value="Wartet auf jemand anderen"/>
            </xsd:restriction>
          </xsd:simpleType>
        </xsd:union>
      </xsd:simpleType>
    </xsd:element>
    <xsd:element name="Thema" ma:index="12" nillable="true" ma:displayName="Thema" ma:description="Aspekte des Projektmanagements" ma:format="Dropdown" ma:internalName="Thema">
      <xsd:simpleType>
        <xsd:union memberTypes="dms:Text">
          <xsd:simpleType>
            <xsd:restriction base="dms:Choice">
              <xsd:enumeration value="Business Case"/>
              <xsd:enumeration value="Organisation"/>
              <xsd:enumeration value="Qualität"/>
              <xsd:enumeration value="Pläne"/>
              <xsd:enumeration value="Risiken"/>
              <xsd:enumeration value="Änderungen"/>
              <xsd:enumeration value="Fortschritt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d90a101-8bb2-423d-89d0-95a226d04cb2" xsi:nil="true"/>
    <Thema xmlns="7d90a101-8bb2-423d-89d0-95a226d04cb2" xsi:nil="true"/>
  </documentManagement>
</p:properties>
</file>

<file path=customXml/itemProps1.xml><?xml version="1.0" encoding="utf-8"?>
<ds:datastoreItem xmlns:ds="http://schemas.openxmlformats.org/officeDocument/2006/customXml" ds:itemID="{2A758296-FFA8-4488-9B34-72CE225833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90a101-8bb2-423d-89d0-95a226d04c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7E2C1A-FF97-49D4-8989-688B34A61ABF}">
  <ds:schemaRefs>
    <ds:schemaRef ds:uri="http://purl.org/dc/elements/1.1/"/>
    <ds:schemaRef ds:uri="http://schemas.microsoft.com/office/2006/metadata/properties"/>
    <ds:schemaRef ds:uri="7d90a101-8bb2-423d-89d0-95a226d04cb2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532</Words>
  <Application>Microsoft Macintosh PowerPoint</Application>
  <PresentationFormat>Bildschirmpräsentation (4:3)</PresentationFormat>
  <Paragraphs>77</Paragraphs>
  <Slides>16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Corbel</vt:lpstr>
      <vt:lpstr>Flama Ultralight</vt:lpstr>
      <vt:lpstr>Times New Roman</vt:lpstr>
      <vt:lpstr>Wingdings</vt:lpstr>
      <vt:lpstr>Benutzerdefiniertes Design</vt:lpstr>
      <vt:lpstr>Evaluation Programm 18plus – Längsschnitt </vt:lpstr>
      <vt:lpstr>Design und Methodik Längsschnitt mit Erhebungszeitpunkten </vt:lpstr>
      <vt:lpstr>Design und Methodik Längsschnitt mit Erhebungszeitpunkten </vt:lpstr>
      <vt:lpstr>Inhalte von T1 bis T4</vt:lpstr>
      <vt:lpstr>SituationSituation zu T4 (Messzeitpunkt 4)</vt:lpstr>
      <vt:lpstr>Derzeitige Situation</vt:lpstr>
      <vt:lpstr>Zufriedenheit Berufs-/Ausbildungssituation  (N=441)  </vt:lpstr>
      <vt:lpstr>Bewertung Berufs-/Studienwahl (N=441) </vt:lpstr>
      <vt:lpstr>PowerPoint-Präsentation</vt:lpstr>
      <vt:lpstr>Beratungsangebot ÖH alle (N=441) </vt:lpstr>
      <vt:lpstr>PowerPoint-Präsentation</vt:lpstr>
      <vt:lpstr> Zufriedenheit 18plus insgesamt zu T4 (N=441)  </vt:lpstr>
      <vt:lpstr>Einschätzung 18plus (N=441) </vt:lpstr>
      <vt:lpstr>Einschätzung der Module (N=441) </vt:lpstr>
      <vt:lpstr>PowerPoint-Präsentation</vt:lpstr>
      <vt:lpstr>Handlungsempfehlungen und Visionen</vt:lpstr>
    </vt:vector>
  </TitlesOfParts>
  <Company>kest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Hermes</dc:creator>
  <cp:lastModifiedBy>Johanna Heller</cp:lastModifiedBy>
  <cp:revision>293</cp:revision>
  <cp:lastPrinted>2019-05-06T15:29:47Z</cp:lastPrinted>
  <dcterms:created xsi:type="dcterms:W3CDTF">2014-06-11T13:06:24Z</dcterms:created>
  <dcterms:modified xsi:type="dcterms:W3CDTF">2021-05-20T09:00:09Z</dcterms:modified>
</cp:coreProperties>
</file>