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4" r:id="rId4"/>
    <p:sldId id="266" r:id="rId5"/>
    <p:sldId id="272" r:id="rId6"/>
    <p:sldId id="273" r:id="rId7"/>
    <p:sldId id="279" r:id="rId8"/>
    <p:sldId id="271" r:id="rId9"/>
    <p:sldId id="274" r:id="rId10"/>
    <p:sldId id="275" r:id="rId11"/>
    <p:sldId id="276" r:id="rId12"/>
    <p:sldId id="278" r:id="rId13"/>
    <p:sldId id="280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C923"/>
    <a:srgbClr val="58B797"/>
    <a:srgbClr val="2B9FDF"/>
    <a:srgbClr val="25ABBD"/>
    <a:srgbClr val="57B797"/>
    <a:srgbClr val="E10078"/>
    <a:srgbClr val="F28A00"/>
    <a:srgbClr val="2A9CE1"/>
    <a:srgbClr val="289DD2"/>
    <a:srgbClr val="27A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86446"/>
  </p:normalViewPr>
  <p:slideViewPr>
    <p:cSldViewPr snapToGrid="0" snapToObjects="1">
      <p:cViewPr varScale="1">
        <p:scale>
          <a:sx n="128" d="100"/>
          <a:sy n="128" d="100"/>
        </p:scale>
        <p:origin x="1136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07B75647-89D3-5B4C-B9B7-B91E5EF106C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9434" cy="6858000"/>
          </a:xfrm>
          <a:prstGeom prst="rect">
            <a:avLst/>
          </a:prstGeom>
          <a:gradFill rotWithShape="1">
            <a:gsLst>
              <a:gs pos="0">
                <a:srgbClr val="0092D2"/>
              </a:gs>
              <a:gs pos="100000">
                <a:srgbClr val="ABCB2A"/>
              </a:gs>
            </a:gsLst>
            <a:lin ang="0"/>
          </a:gra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de-DE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8" name="Bild 12" descr="18plus_weiss.tif">
            <a:extLst>
              <a:ext uri="{FF2B5EF4-FFF2-40B4-BE49-F238E27FC236}">
                <a16:creationId xmlns:a16="http://schemas.microsoft.com/office/drawing/2014/main" id="{CFADB1FE-E53D-A747-822D-4F6594DB14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078" y="1083646"/>
            <a:ext cx="523875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42B16465-DF6D-3B4C-AB0F-33BD75486B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40951" y="5874552"/>
            <a:ext cx="1635835" cy="462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16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F0C756-0C75-5948-997C-826E6A284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FE43BE-98D1-C946-B017-FBFCD077A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A3F77B46-2FE4-5F4C-8C3B-85A9F897E8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1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600" b="0" i="0">
                <a:solidFill>
                  <a:schemeClr val="bg1"/>
                </a:solidFill>
                <a:latin typeface="HelveticaNeueLT Std Lt" panose="020B0403020202020204" pitchFamily="34" charset="77"/>
              </a:defRPr>
            </a:lvl1pPr>
          </a:lstStyle>
          <a:p>
            <a:pPr>
              <a:defRPr/>
            </a:pPr>
            <a:r>
              <a:rPr lang="de-DE" altLang="de-DE" dirty="0"/>
              <a:t>18plus – Berufs- und </a:t>
            </a:r>
            <a:r>
              <a:rPr lang="de-DE" altLang="de-DE" dirty="0" err="1"/>
              <a:t>Studienchecker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535510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70C7006D-7CE4-2F44-9383-B5CD9DB4B14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rgbClr val="0092D2"/>
              </a:gs>
              <a:gs pos="100000">
                <a:srgbClr val="ABCB2A"/>
              </a:gs>
            </a:gsLst>
            <a:lin ang="0"/>
          </a:gra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de-DE" sz="1800">
              <a:solidFill>
                <a:schemeClr val="lt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AFCE6C8-F0DA-A940-B4A6-7A165A701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776" y="2319501"/>
            <a:ext cx="8868546" cy="1362075"/>
          </a:xfrm>
          <a:prstGeom prst="rect">
            <a:avLst/>
          </a:prstGeom>
        </p:spPr>
        <p:txBody>
          <a:bodyPr/>
          <a:lstStyle>
            <a:lvl1pPr algn="l">
              <a:defRPr sz="4000" b="1" i="0" cap="all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AT" dirty="0"/>
              <a:t>Mastertitelformat bearbeiten</a:t>
            </a:r>
            <a:endParaRPr lang="de-DE" dirty="0"/>
          </a:p>
        </p:txBody>
      </p:sp>
      <p:sp>
        <p:nvSpPr>
          <p:cNvPr id="6" name="Textplatzhalter 2">
            <a:extLst>
              <a:ext uri="{FF2B5EF4-FFF2-40B4-BE49-F238E27FC236}">
                <a16:creationId xmlns:a16="http://schemas.microsoft.com/office/drawing/2014/main" id="{E3CDE388-A7F8-6C46-A4AE-00571A0FA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3776" y="819314"/>
            <a:ext cx="8868546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 cap="all" spc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dirty="0"/>
              <a:t>Mastertextformat bearbeiten</a:t>
            </a:r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6EC3996A-B7C4-FA47-9A98-AF8F74D63F64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1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0" algn="l" defTabSz="914400" rtl="0" eaLnBrk="1" latinLnBrk="0" hangingPunct="1">
              <a:defRPr sz="600" kern="1200">
                <a:solidFill>
                  <a:schemeClr val="bg1"/>
                </a:solidFill>
                <a:latin typeface="Flama Ultralight" pitchFamily="-8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altLang="de-DE" b="0" i="0" dirty="0">
                <a:latin typeface="Arial" panose="020B0604020202020204" pitchFamily="34" charset="0"/>
                <a:cs typeface="Arial" panose="020B0604020202020204" pitchFamily="34" charset="0"/>
              </a:rPr>
              <a:t>18plus – Berufs- und </a:t>
            </a:r>
            <a:r>
              <a:rPr lang="de-DE" altLang="de-DE" b="0" i="0" dirty="0" err="1">
                <a:latin typeface="Arial" panose="020B0604020202020204" pitchFamily="34" charset="0"/>
                <a:cs typeface="Arial" panose="020B0604020202020204" pitchFamily="34" charset="0"/>
              </a:rPr>
              <a:t>Studienchecker</a:t>
            </a:r>
            <a:endParaRPr lang="de-DE" altLang="de-DE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082510C-AE8C-E74D-9A47-DF4BA2D843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1125" y="6411951"/>
            <a:ext cx="1093724" cy="3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23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BED8844-961C-6D48-AE29-915267748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EF7DE74-23C1-C645-BA42-99860624B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7" name="Bild 5" descr="18plus_flaeche.png">
            <a:extLst>
              <a:ext uri="{FF2B5EF4-FFF2-40B4-BE49-F238E27FC236}">
                <a16:creationId xmlns:a16="http://schemas.microsoft.com/office/drawing/2014/main" id="{E9532B34-3B4B-6D41-BA51-14168DD2EC1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4837" y="192088"/>
            <a:ext cx="1370012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2F3A1754-65B8-E842-BA0F-2ECB110E6CA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6248400"/>
            <a:ext cx="12192000" cy="609600"/>
          </a:xfrm>
          <a:prstGeom prst="rect">
            <a:avLst/>
          </a:prstGeom>
          <a:gradFill rotWithShape="1">
            <a:gsLst>
              <a:gs pos="0">
                <a:srgbClr val="0092D2"/>
              </a:gs>
              <a:gs pos="100000">
                <a:srgbClr val="ABCB2A"/>
              </a:gs>
            </a:gsLst>
            <a:lin ang="0"/>
          </a:gra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de-DE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DB8D603F-554D-CF41-BF06-298A8A6AF2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1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600" b="0" i="0">
                <a:solidFill>
                  <a:schemeClr val="bg1"/>
                </a:solidFill>
                <a:latin typeface="HelveticaNeueLT Std Lt" panose="020B0403020202020204" pitchFamily="34" charset="77"/>
              </a:defRPr>
            </a:lvl1pPr>
          </a:lstStyle>
          <a:p>
            <a:pPr>
              <a:defRPr/>
            </a:pPr>
            <a:r>
              <a:rPr lang="de-DE" altLang="de-DE" dirty="0"/>
              <a:t>18plus – Berufs- und </a:t>
            </a:r>
            <a:r>
              <a:rPr lang="de-DE" altLang="de-DE" dirty="0" err="1"/>
              <a:t>Studienchecker</a:t>
            </a:r>
            <a:endParaRPr lang="de-DE" alt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FE71F666-638C-3B44-B26A-30D8F67CEDF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271125" y="6411951"/>
            <a:ext cx="1093724" cy="3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84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2">
            <a:extLst>
              <a:ext uri="{FF2B5EF4-FFF2-40B4-BE49-F238E27FC236}">
                <a16:creationId xmlns:a16="http://schemas.microsoft.com/office/drawing/2014/main" id="{898DAD05-B293-AF4B-8CD6-3117CF80F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2396" y="4250761"/>
            <a:ext cx="6616169" cy="903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Flama Ultralight" pitchFamily="-84" charset="0"/>
                <a:ea typeface="MS PGothic" panose="020B0600070205080204" pitchFamily="34" charset="-128"/>
                <a:cs typeface="Flama Ultralight" pitchFamily="-8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Flama Ultralight" pitchFamily="-84" charset="0"/>
                <a:ea typeface="MS PGothic" panose="020B0600070205080204" pitchFamily="34" charset="-128"/>
                <a:cs typeface="Flama Ultralight" pitchFamily="-8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lama Ultralight" pitchFamily="-84" charset="0"/>
                <a:ea typeface="MS PGothic" panose="020B0600070205080204" pitchFamily="34" charset="-128"/>
                <a:cs typeface="Flama Ultralight" pitchFamily="-8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Flama Ultralight" pitchFamily="-84" charset="0"/>
                <a:ea typeface="MS PGothic" panose="020B0600070205080204" pitchFamily="34" charset="-128"/>
                <a:cs typeface="Flama Ultralight" pitchFamily="-8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Flama Ultralight" pitchFamily="-84" charset="0"/>
                <a:ea typeface="MS PGothic" panose="020B0600070205080204" pitchFamily="34" charset="-128"/>
                <a:cs typeface="Flama Ultralight" pitchFamily="-8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Flama Ultralight" pitchFamily="-84" charset="0"/>
                <a:ea typeface="MS PGothic" panose="020B0600070205080204" pitchFamily="34" charset="-128"/>
                <a:cs typeface="Flama Ultralight" pitchFamily="-8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Flama Ultralight" pitchFamily="-84" charset="0"/>
                <a:ea typeface="MS PGothic" panose="020B0600070205080204" pitchFamily="34" charset="-128"/>
                <a:cs typeface="Flama Ultralight" pitchFamily="-8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Flama Ultralight" pitchFamily="-84" charset="0"/>
                <a:ea typeface="MS PGothic" panose="020B0600070205080204" pitchFamily="34" charset="-128"/>
                <a:cs typeface="Flama Ultralight" pitchFamily="-8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Flama Ultralight" pitchFamily="-84" charset="0"/>
                <a:ea typeface="MS PGothic" panose="020B0600070205080204" pitchFamily="34" charset="-128"/>
                <a:cs typeface="Flama Ultralight" pitchFamily="-8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de-DE" altLang="de-DE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 3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de-DE" alt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Selbstreflexion zu Interessen inkl. Einführung in die Recherche</a:t>
            </a:r>
          </a:p>
          <a:p>
            <a:pPr eaLnBrk="1" hangingPunct="1">
              <a:lnSpc>
                <a:spcPct val="250000"/>
              </a:lnSpc>
              <a:spcBef>
                <a:spcPct val="0"/>
              </a:spcBef>
              <a:buNone/>
            </a:pPr>
            <a:r>
              <a:rPr lang="de-DE" altLang="de-DE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Schuljahr 2020/21</a:t>
            </a:r>
          </a:p>
        </p:txBody>
      </p:sp>
    </p:spTree>
    <p:extLst>
      <p:ext uri="{BB962C8B-B14F-4D97-AF65-F5344CB8AC3E}">
        <p14:creationId xmlns:p14="http://schemas.microsoft.com/office/powerpoint/2010/main" val="1183453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3C3811-462B-D748-9CFE-C5B835E78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6802" y="2319501"/>
            <a:ext cx="5749416" cy="1362075"/>
          </a:xfrm>
        </p:spPr>
        <p:txBody>
          <a:bodyPr>
            <a:normAutofit fontScale="90000"/>
          </a:bodyPr>
          <a:lstStyle/>
          <a:p>
            <a:r>
              <a:rPr lang="de-DE" sz="2200" b="0" dirty="0"/>
              <a:t>Arbeitsblatt</a:t>
            </a:r>
            <a:br>
              <a:rPr lang="de-DE" dirty="0"/>
            </a:br>
            <a:r>
              <a:rPr lang="de-DE" sz="4400" dirty="0"/>
              <a:t>Meinen Interessen auf der Spur</a:t>
            </a:r>
            <a:br>
              <a:rPr lang="de-DE" dirty="0"/>
            </a:br>
            <a:br>
              <a:rPr lang="de-DE" sz="3100" dirty="0"/>
            </a:br>
            <a:r>
              <a:rPr lang="de-DE" sz="1200" b="0" dirty="0"/>
              <a:t>Schülerfolder Seite 22</a:t>
            </a:r>
          </a:p>
        </p:txBody>
      </p:sp>
      <p:pic>
        <p:nvPicPr>
          <p:cNvPr id="5" name="Inhaltsplatzhalter 5">
            <a:extLst>
              <a:ext uri="{FF2B5EF4-FFF2-40B4-BE49-F238E27FC236}">
                <a16:creationId xmlns:a16="http://schemas.microsoft.com/office/drawing/2014/main" id="{AA631C11-33F2-5E4C-939C-41F2A73D19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766" y="1304880"/>
            <a:ext cx="3685596" cy="39270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18108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3C3811-462B-D748-9CFE-C5B835E78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6801" y="2319501"/>
            <a:ext cx="6091615" cy="1362075"/>
          </a:xfrm>
        </p:spPr>
        <p:txBody>
          <a:bodyPr>
            <a:normAutofit fontScale="90000"/>
          </a:bodyPr>
          <a:lstStyle/>
          <a:p>
            <a:r>
              <a:rPr lang="de-DE" sz="2200" b="0" dirty="0"/>
              <a:t>Arbeitsblatt</a:t>
            </a:r>
            <a:br>
              <a:rPr lang="de-DE" dirty="0"/>
            </a:br>
            <a:r>
              <a:rPr lang="de-DE" sz="4400" dirty="0"/>
              <a:t>Meine </a:t>
            </a:r>
            <a:r>
              <a:rPr lang="de-DE" sz="4400" dirty="0" err="1"/>
              <a:t>aktivitäten</a:t>
            </a:r>
            <a:r>
              <a:rPr lang="de-DE" sz="4400" dirty="0"/>
              <a:t> – nächste schritte</a:t>
            </a:r>
            <a:br>
              <a:rPr lang="de-DE" dirty="0"/>
            </a:br>
            <a:br>
              <a:rPr lang="de-DE" sz="3100" dirty="0"/>
            </a:br>
            <a:r>
              <a:rPr lang="de-DE" sz="1200" b="0" dirty="0"/>
              <a:t>Schülerfolder Seite 32</a:t>
            </a:r>
          </a:p>
        </p:txBody>
      </p:sp>
      <p:pic>
        <p:nvPicPr>
          <p:cNvPr id="4" name="Inhaltsplatzhalter 5">
            <a:extLst>
              <a:ext uri="{FF2B5EF4-FFF2-40B4-BE49-F238E27FC236}">
                <a16:creationId xmlns:a16="http://schemas.microsoft.com/office/drawing/2014/main" id="{EC3AB751-051A-C940-8FF7-18F9BF790C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767" y="1351188"/>
            <a:ext cx="3685596" cy="34309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90852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3F0952-23BC-8447-B6F7-5F7236730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Ergebnissicherung</a:t>
            </a:r>
            <a:br>
              <a:rPr lang="de-DE" dirty="0"/>
            </a:br>
            <a:r>
              <a:rPr lang="de-DE" dirty="0"/>
              <a:t>Peer Coaching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837698-3C85-B842-9F52-26633366F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de-DE" altLang="de-DE" b="1" dirty="0">
                <a:latin typeface="HelveticaNeueLT Std" panose="020B0604020202020204" pitchFamily="34" charset="77"/>
              </a:rPr>
              <a:t>Was ist Peer Coaching?</a:t>
            </a:r>
          </a:p>
          <a:p>
            <a:pPr>
              <a:defRPr/>
            </a:pPr>
            <a:r>
              <a:rPr lang="de-DE" altLang="de-DE" dirty="0"/>
              <a:t>Austausch und unterstützende Beratung von „Gleichaltrigen“ </a:t>
            </a:r>
          </a:p>
          <a:p>
            <a:pPr>
              <a:defRPr/>
            </a:pPr>
            <a:r>
              <a:rPr lang="de-DE" altLang="de-DE" dirty="0"/>
              <a:t>Lernen entsteht durch Sichtweise des Gegenübers, gemeinsame Reflexion und Feedback.</a:t>
            </a:r>
          </a:p>
          <a:p>
            <a:pPr>
              <a:defRPr/>
            </a:pPr>
            <a:r>
              <a:rPr lang="de-DE" altLang="de-DE" dirty="0"/>
              <a:t>Peers handeln füreinander und miteinander.</a:t>
            </a:r>
          </a:p>
          <a:p>
            <a:pPr>
              <a:defRPr/>
            </a:pPr>
            <a:r>
              <a:rPr lang="de-DE" altLang="de-DE" dirty="0"/>
              <a:t>Peer Coaching ist vertraulich.</a:t>
            </a:r>
          </a:p>
          <a:p>
            <a:pPr>
              <a:defRPr/>
            </a:pPr>
            <a:endParaRPr lang="de-DE" altLang="de-DE" dirty="0"/>
          </a:p>
          <a:p>
            <a:pPr marL="0" indent="0">
              <a:buNone/>
              <a:defRPr/>
            </a:pPr>
            <a:r>
              <a:rPr lang="de-DE" altLang="de-DE" b="1" dirty="0">
                <a:latin typeface="HelveticaNeueLT Std" panose="020B0604020202020204" pitchFamily="34" charset="77"/>
              </a:rPr>
              <a:t>Wie setzen wir es um?</a:t>
            </a:r>
          </a:p>
          <a:p>
            <a:pPr>
              <a:defRPr/>
            </a:pPr>
            <a:r>
              <a:rPr lang="de-DE" altLang="de-DE" dirty="0"/>
              <a:t>Suchen Sie sich eine Person Ihres Vertrauens.</a:t>
            </a:r>
          </a:p>
          <a:p>
            <a:pPr>
              <a:defRPr/>
            </a:pPr>
            <a:r>
              <a:rPr lang="de-DE" altLang="de-DE" dirty="0"/>
              <a:t>Besprechen Sie die Fragen auf dem Arbeitsblättern „Meinen Interessen auf der Spur“ und „Meine Aktivitäten – Nächste Schritte“  (Seite 22 und Seite 23)</a:t>
            </a:r>
          </a:p>
        </p:txBody>
      </p:sp>
    </p:spTree>
    <p:extLst>
      <p:ext uri="{BB962C8B-B14F-4D97-AF65-F5344CB8AC3E}">
        <p14:creationId xmlns:p14="http://schemas.microsoft.com/office/powerpoint/2010/main" val="2111956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E529B-938B-2446-A3D7-F450728C2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776" y="1674373"/>
            <a:ext cx="9573652" cy="1362075"/>
          </a:xfrm>
        </p:spPr>
        <p:txBody>
          <a:bodyPr/>
          <a:lstStyle/>
          <a:p>
            <a:r>
              <a:rPr lang="de-DE" dirty="0"/>
              <a:t>nächstes mal geht es weiter …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6318540-61E0-0C45-91DA-EDEDA8D69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3776" y="2806726"/>
            <a:ext cx="8868546" cy="1500187"/>
          </a:xfrm>
        </p:spPr>
        <p:txBody>
          <a:bodyPr anchor="t"/>
          <a:lstStyle/>
          <a:p>
            <a:r>
              <a:rPr lang="de-DE" cap="none" dirty="0"/>
              <a:t>Weiterführende Infos finden Sie in der Toolbox auf 18plus.at</a:t>
            </a:r>
          </a:p>
        </p:txBody>
      </p:sp>
    </p:spTree>
    <p:extLst>
      <p:ext uri="{BB962C8B-B14F-4D97-AF65-F5344CB8AC3E}">
        <p14:creationId xmlns:p14="http://schemas.microsoft.com/office/powerpoint/2010/main" val="432005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239D33-CFCE-1545-BFC0-89BFFEF55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wir heute machen …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69E83A4-69DE-B443-94DD-FF8EC06E59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Modul 3</a:t>
            </a:r>
          </a:p>
        </p:txBody>
      </p:sp>
    </p:spTree>
    <p:extLst>
      <p:ext uri="{BB962C8B-B14F-4D97-AF65-F5344CB8AC3E}">
        <p14:creationId xmlns:p14="http://schemas.microsoft.com/office/powerpoint/2010/main" val="148206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D3EAC4-2F7E-E846-8251-735BF3B2A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dirty="0"/>
              <a:t>Selbstreflexion zu Interessen </a:t>
            </a:r>
            <a:br>
              <a:rPr lang="de-AT" altLang="de-DE" dirty="0"/>
            </a:br>
            <a:r>
              <a:rPr lang="de-AT" altLang="de-DE" dirty="0"/>
              <a:t>inkl. Einführung in die Recherche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4CBC65-4EB3-1C47-8480-7231B4A11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93343"/>
            <a:ext cx="8733183" cy="3880074"/>
          </a:xfrm>
        </p:spPr>
        <p:txBody>
          <a:bodyPr/>
          <a:lstStyle/>
          <a:p>
            <a:pPr marL="330200" indent="-330200">
              <a:spcBef>
                <a:spcPts val="600"/>
              </a:spcBef>
              <a:buFont typeface="Flama-Light" charset="0"/>
              <a:buChar char="•"/>
              <a:tabLst>
                <a:tab pos="330200" algn="l"/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de-AT" altLang="de-DE" dirty="0">
                <a:latin typeface="HelveticaNeueLT Std Med" panose="020B0604020202020204" pitchFamily="34" charset="77"/>
              </a:rPr>
              <a:t>Informationen</a:t>
            </a:r>
            <a:r>
              <a:rPr lang="de-AT" altLang="de-DE" dirty="0"/>
              <a:t> zu Bildungs- und Berufswelt</a:t>
            </a:r>
          </a:p>
          <a:p>
            <a:pPr marL="330200" indent="-330200">
              <a:spcBef>
                <a:spcPts val="600"/>
              </a:spcBef>
              <a:buFont typeface="Flama-Light" charset="0"/>
              <a:buChar char="•"/>
              <a:tabLst>
                <a:tab pos="330200" algn="l"/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de-AT" altLang="de-DE" dirty="0"/>
              <a:t>Auseinandersetzung mit </a:t>
            </a:r>
            <a:r>
              <a:rPr lang="de-AT" altLang="de-DE" dirty="0">
                <a:latin typeface="HelveticaNeueLT Std Med" panose="020B0604020202020204" pitchFamily="34" charset="77"/>
              </a:rPr>
              <a:t>persönlichen Interessen</a:t>
            </a:r>
          </a:p>
          <a:p>
            <a:pPr marL="330200" indent="-330200">
              <a:spcBef>
                <a:spcPts val="600"/>
              </a:spcBef>
              <a:buFont typeface="Flama-Light" charset="0"/>
              <a:buChar char="•"/>
              <a:tabLst>
                <a:tab pos="330200" algn="l"/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de-AT" altLang="de-DE" dirty="0"/>
              <a:t>Aktive </a:t>
            </a:r>
            <a:r>
              <a:rPr lang="de-AT" altLang="de-DE" dirty="0">
                <a:latin typeface="HelveticaNeueLT Std Med" panose="020B0604020202020204" pitchFamily="34" charset="77"/>
              </a:rPr>
              <a:t>Planung Ihrer weiteren Schritte </a:t>
            </a:r>
            <a:r>
              <a:rPr lang="de-AT" altLang="de-DE" dirty="0"/>
              <a:t>für die Studien- und Berufswahl</a:t>
            </a:r>
          </a:p>
          <a:p>
            <a:pPr marL="330200" indent="-330200">
              <a:spcBef>
                <a:spcPts val="600"/>
              </a:spcBef>
              <a:buFont typeface="Flama-Light" charset="0"/>
              <a:buChar char="•"/>
              <a:tabLst>
                <a:tab pos="330200" algn="l"/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de-AT" altLang="de-DE" dirty="0">
                <a:latin typeface="HelveticaNeueLT Std Med" panose="020B0604020202020204" pitchFamily="34" charset="77"/>
              </a:rPr>
              <a:t>Ausblick</a:t>
            </a:r>
            <a:r>
              <a:rPr lang="de-AT" altLang="de-DE" dirty="0"/>
              <a:t> auf das nächste Schuljahr</a:t>
            </a:r>
          </a:p>
          <a:p>
            <a:pPr marL="330200" indent="-330200">
              <a:spcBef>
                <a:spcPts val="600"/>
              </a:spcBef>
              <a:buFont typeface="Flama-Light" charset="0"/>
              <a:buChar char="•"/>
              <a:tabLst>
                <a:tab pos="330200" algn="l"/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de-DE" altLang="de-DE" dirty="0"/>
              <a:t>Variante 1: Durchführung eines </a:t>
            </a:r>
            <a:r>
              <a:rPr lang="de-DE" altLang="de-DE" dirty="0">
                <a:latin typeface="HelveticaNeueLT Std Med" panose="020B0604020202020204" pitchFamily="34" charset="77"/>
              </a:rPr>
              <a:t>Online-Interessentest</a:t>
            </a:r>
            <a:r>
              <a:rPr lang="de-DE" altLang="de-DE" dirty="0"/>
              <a:t> (</a:t>
            </a:r>
            <a:r>
              <a:rPr lang="de-DE" altLang="de-DE" dirty="0" err="1"/>
              <a:t>KarriereLeiter</a:t>
            </a:r>
            <a:r>
              <a:rPr lang="de-DE" altLang="de-DE"/>
              <a:t> bzw</a:t>
            </a:r>
            <a:r>
              <a:rPr lang="de-DE" altLang="de-DE" dirty="0"/>
              <a:t>. Studien-Navi)</a:t>
            </a:r>
          </a:p>
          <a:p>
            <a:pPr marL="330200" indent="-330200">
              <a:spcBef>
                <a:spcPts val="600"/>
              </a:spcBef>
              <a:buFont typeface="Flama-Light" charset="0"/>
              <a:buChar char="•"/>
              <a:tabLst>
                <a:tab pos="330200" algn="l"/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de-DE" altLang="de-DE" dirty="0"/>
              <a:t>Variante 2: Auseinandersetzung mit eigenen Interessen</a:t>
            </a:r>
          </a:p>
        </p:txBody>
      </p:sp>
    </p:spTree>
    <p:extLst>
      <p:ext uri="{BB962C8B-B14F-4D97-AF65-F5344CB8AC3E}">
        <p14:creationId xmlns:p14="http://schemas.microsoft.com/office/powerpoint/2010/main" val="2739787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167CC8-9B7E-464A-ACA7-73C5E57C0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altLang="de-DE" dirty="0"/>
              <a:t>Selbstreflexion zu Interessen </a:t>
            </a:r>
            <a:br>
              <a:rPr lang="de-AT" altLang="de-DE" dirty="0"/>
            </a:br>
            <a:r>
              <a:rPr lang="de-AT" altLang="de-DE" dirty="0"/>
              <a:t>inkl. Einführung in die Recherche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5D00A4-086F-9247-8DB9-DC9417250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558842" cy="4052661"/>
          </a:xfrm>
        </p:spPr>
        <p:txBody>
          <a:bodyPr/>
          <a:lstStyle/>
          <a:p>
            <a:pPr marL="330200" indent="-330200">
              <a:spcBef>
                <a:spcPts val="600"/>
              </a:spcBef>
              <a:buFont typeface="Flama-Light" charset="0"/>
              <a:buChar char="•"/>
              <a:tabLst>
                <a:tab pos="330200" algn="l"/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de-AT" altLang="de-DE" dirty="0"/>
              <a:t>Jede/</a:t>
            </a:r>
            <a:r>
              <a:rPr lang="de-AT" altLang="de-DE" dirty="0" err="1"/>
              <a:t>r</a:t>
            </a:r>
            <a:r>
              <a:rPr lang="de-AT" altLang="de-DE" dirty="0"/>
              <a:t> ist für mehrere Studienrichtungen und Berufe geeignet. Um einen passenden Beruf auszuwählen ist es wichtig, die </a:t>
            </a:r>
            <a:r>
              <a:rPr lang="de-AT" altLang="de-DE" dirty="0">
                <a:latin typeface="HelveticaNeueLT Std Med" panose="020B0604020202020204" pitchFamily="34" charset="77"/>
              </a:rPr>
              <a:t>eigenen Interessen zu kennen</a:t>
            </a:r>
            <a:r>
              <a:rPr lang="de-AT" altLang="de-DE" dirty="0"/>
              <a:t> und zu wissen, was Sie gerne tun. </a:t>
            </a:r>
          </a:p>
          <a:p>
            <a:pPr marL="330200" indent="-330200">
              <a:spcBef>
                <a:spcPts val="600"/>
              </a:spcBef>
              <a:buFont typeface="Flama-Light" charset="0"/>
              <a:buChar char="•"/>
              <a:tabLst>
                <a:tab pos="330200" algn="l"/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de-AT" altLang="de-DE" dirty="0"/>
              <a:t>Das Wissen um Ihre persönlichen Interessen ermöglicht eine </a:t>
            </a:r>
            <a:r>
              <a:rPr lang="de-AT" altLang="de-DE" dirty="0">
                <a:latin typeface="HelveticaNeueLT Std Med" panose="020B0604020202020204" pitchFamily="34" charset="77"/>
              </a:rPr>
              <a:t>zielgerichtete Recherche </a:t>
            </a:r>
            <a:r>
              <a:rPr lang="de-AT" altLang="de-DE" dirty="0"/>
              <a:t>für Ihre Berufs- und Studienwahl.</a:t>
            </a:r>
          </a:p>
          <a:p>
            <a:pPr marL="330200" indent="-330200">
              <a:spcBef>
                <a:spcPts val="600"/>
              </a:spcBef>
              <a:buFont typeface="Flama-Light" charset="0"/>
              <a:buChar char="•"/>
              <a:tabLst>
                <a:tab pos="330200" algn="l"/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</a:pPr>
            <a:r>
              <a:rPr lang="de-AT" altLang="de-DE" dirty="0"/>
              <a:t>Um eine passende Entscheidung treffen zu können, sollten Sie Ihr Profil sorgfältig mit Anforderungen möglicher Studien-richtungen und Berufe vergleichen.</a:t>
            </a:r>
          </a:p>
        </p:txBody>
      </p:sp>
    </p:spTree>
    <p:extLst>
      <p:ext uri="{BB962C8B-B14F-4D97-AF65-F5344CB8AC3E}">
        <p14:creationId xmlns:p14="http://schemas.microsoft.com/office/powerpoint/2010/main" val="3774577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D08E75-94C2-4D4E-8275-C318F3CFA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Informationen für Ihre Recherche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F1A988-E60B-CC45-98F6-4B96EBF46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Studieninformationen</a:t>
            </a:r>
          </a:p>
          <a:p>
            <a:pPr>
              <a:defRPr/>
            </a:pPr>
            <a:r>
              <a:rPr lang="de-DE" dirty="0"/>
              <a:t>Informationen zu Berufsbildern, Berufsprofile</a:t>
            </a:r>
          </a:p>
          <a:p>
            <a:pPr>
              <a:defRPr/>
            </a:pPr>
            <a:r>
              <a:rPr lang="de-DE" dirty="0"/>
              <a:t>Informationen zu Beratungsstellen</a:t>
            </a:r>
            <a:endParaRPr lang="de-AT" dirty="0"/>
          </a:p>
          <a:p>
            <a:pPr>
              <a:defRPr/>
            </a:pPr>
            <a:r>
              <a:rPr lang="de-AT" altLang="de-DE" dirty="0">
                <a:cs typeface="Flama Ultralight" pitchFamily="-84" charset="0"/>
              </a:rPr>
              <a:t>Informationen zu Berufs- und Studienmessen, Tage der offenen Tür, </a:t>
            </a:r>
            <a:br>
              <a:rPr lang="de-AT" altLang="de-DE" dirty="0">
                <a:cs typeface="Flama Ultralight" pitchFamily="-84" charset="0"/>
              </a:rPr>
            </a:br>
            <a:r>
              <a:rPr lang="de-AT" altLang="de-DE" dirty="0">
                <a:cs typeface="Flama Ultralight" pitchFamily="-84" charset="0"/>
              </a:rPr>
              <a:t>Ferien- und Nebenjobs</a:t>
            </a:r>
          </a:p>
          <a:p>
            <a:pPr>
              <a:defRPr/>
            </a:pPr>
            <a:endParaRPr lang="de-AT" altLang="de-DE" dirty="0">
              <a:cs typeface="Flama Ultralight" pitchFamily="-84" charset="0"/>
            </a:endParaRPr>
          </a:p>
          <a:p>
            <a:pPr marL="0" indent="0">
              <a:buNone/>
              <a:defRPr/>
            </a:pPr>
            <a:r>
              <a:rPr lang="de-DE" dirty="0"/>
              <a:t>Umfangreiche Informationsmöglichkeiten </a:t>
            </a:r>
            <a:r>
              <a:rPr lang="de-AT" altLang="de-DE" dirty="0">
                <a:cs typeface="Flama Ultralight" pitchFamily="-84" charset="0"/>
              </a:rPr>
              <a:t>finden Sie auf der Website: </a:t>
            </a:r>
          </a:p>
          <a:p>
            <a:pPr marL="0" indent="0">
              <a:buNone/>
              <a:defRPr/>
            </a:pPr>
            <a:r>
              <a:rPr lang="de-AT" altLang="de-DE" dirty="0">
                <a:cs typeface="Flama Ultralight" pitchFamily="-84" charset="0"/>
              </a:rPr>
              <a:t>www.18plus.at/</a:t>
            </a:r>
            <a:r>
              <a:rPr lang="de-AT" altLang="de-DE" dirty="0" err="1">
                <a:cs typeface="Flama Ultralight" pitchFamily="-84" charset="0"/>
              </a:rPr>
              <a:t>fuer</a:t>
            </a:r>
            <a:r>
              <a:rPr lang="de-AT" altLang="de-DE" dirty="0">
                <a:cs typeface="Flama Ultralight" pitchFamily="-84" charset="0"/>
              </a:rPr>
              <a:t>-</a:t>
            </a:r>
            <a:r>
              <a:rPr lang="de-AT" altLang="de-DE" dirty="0" err="1">
                <a:cs typeface="Flama Ultralight" pitchFamily="-84" charset="0"/>
              </a:rPr>
              <a:t>schueler</a:t>
            </a:r>
            <a:r>
              <a:rPr lang="de-AT" altLang="de-DE" dirty="0">
                <a:cs typeface="Flama Ultralight" pitchFamily="-84" charset="0"/>
              </a:rPr>
              <a:t>-innen/</a:t>
            </a:r>
            <a:r>
              <a:rPr lang="de-AT" altLang="de-DE" dirty="0" err="1">
                <a:cs typeface="Flama Ultralight" pitchFamily="-84" charset="0"/>
              </a:rPr>
              <a:t>ueberblick.html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5211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1A2837-9965-E84E-970A-C99E412F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Online-</a:t>
            </a:r>
            <a:r>
              <a:rPr lang="de-DE" dirty="0" err="1"/>
              <a:t>interessenstest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1951B14-0E86-AF4A-841E-2A5EB01F56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Variante 1</a:t>
            </a:r>
          </a:p>
        </p:txBody>
      </p:sp>
    </p:spTree>
    <p:extLst>
      <p:ext uri="{BB962C8B-B14F-4D97-AF65-F5344CB8AC3E}">
        <p14:creationId xmlns:p14="http://schemas.microsoft.com/office/powerpoint/2010/main" val="884784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9E3F62-F0E5-8344-8D6E-328F30539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Linkliste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3353E1-F220-F142-86CA-099D9AD4D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Aus Lehrerfolder</a:t>
            </a:r>
          </a:p>
        </p:txBody>
      </p:sp>
    </p:spTree>
    <p:extLst>
      <p:ext uri="{BB962C8B-B14F-4D97-AF65-F5344CB8AC3E}">
        <p14:creationId xmlns:p14="http://schemas.microsoft.com/office/powerpoint/2010/main" val="1213786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3C3811-462B-D748-9CFE-C5B835E78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6802" y="2319501"/>
            <a:ext cx="5749416" cy="1362075"/>
          </a:xfrm>
        </p:spPr>
        <p:txBody>
          <a:bodyPr>
            <a:normAutofit fontScale="90000"/>
          </a:bodyPr>
          <a:lstStyle/>
          <a:p>
            <a:r>
              <a:rPr lang="de-DE" sz="2200" b="0" dirty="0"/>
              <a:t>Arbeitsblatt</a:t>
            </a:r>
            <a:br>
              <a:rPr lang="de-DE" dirty="0"/>
            </a:br>
            <a:r>
              <a:rPr lang="de-DE" sz="4400" dirty="0"/>
              <a:t>Meine </a:t>
            </a:r>
            <a:r>
              <a:rPr lang="de-DE" sz="4400" dirty="0" err="1"/>
              <a:t>aktivitäten</a:t>
            </a:r>
            <a:r>
              <a:rPr lang="de-DE" sz="4400" dirty="0"/>
              <a:t> – nächste schritte</a:t>
            </a:r>
            <a:br>
              <a:rPr lang="de-DE" dirty="0"/>
            </a:br>
            <a:br>
              <a:rPr lang="de-DE" sz="3100" dirty="0"/>
            </a:br>
            <a:r>
              <a:rPr lang="de-DE" sz="1200" b="0" dirty="0"/>
              <a:t>Schülerfolder Seite 32</a:t>
            </a:r>
          </a:p>
        </p:txBody>
      </p:sp>
      <p:pic>
        <p:nvPicPr>
          <p:cNvPr id="4" name="Inhaltsplatzhalter 5">
            <a:extLst>
              <a:ext uri="{FF2B5EF4-FFF2-40B4-BE49-F238E27FC236}">
                <a16:creationId xmlns:a16="http://schemas.microsoft.com/office/drawing/2014/main" id="{5B6EA0D7-1DD1-774A-A042-4D89D8241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766" y="1339968"/>
            <a:ext cx="3685596" cy="3430971"/>
          </a:xfrm>
          <a:prstGeom prst="rect">
            <a:avLst/>
          </a:prstGeom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04237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93091C-31A9-6348-A5E5-80FA23A35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Auseinandersetzung mit eigenen </a:t>
            </a:r>
            <a:r>
              <a:rPr lang="de-DE" dirty="0" err="1"/>
              <a:t>interessen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339553-3A0A-0144-95C9-A0575EEC67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Variante 2</a:t>
            </a:r>
          </a:p>
        </p:txBody>
      </p:sp>
    </p:spTree>
    <p:extLst>
      <p:ext uri="{BB962C8B-B14F-4D97-AF65-F5344CB8AC3E}">
        <p14:creationId xmlns:p14="http://schemas.microsoft.com/office/powerpoint/2010/main" val="349243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Macintosh PowerPoint</Application>
  <PresentationFormat>Breitbild</PresentationFormat>
  <Paragraphs>45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1" baseType="lpstr">
      <vt:lpstr>Arial</vt:lpstr>
      <vt:lpstr>Calibri</vt:lpstr>
      <vt:lpstr>Flama-Light</vt:lpstr>
      <vt:lpstr>Helvetica Neue LT Std 65 Medium</vt:lpstr>
      <vt:lpstr>HelveticaNeueLT Std</vt:lpstr>
      <vt:lpstr>HelveticaNeueLT Std Lt</vt:lpstr>
      <vt:lpstr>HelveticaNeueLT Std Med</vt:lpstr>
      <vt:lpstr>Office</vt:lpstr>
      <vt:lpstr>PowerPoint-Präsentation</vt:lpstr>
      <vt:lpstr>Was wir heute machen …</vt:lpstr>
      <vt:lpstr>Selbstreflexion zu Interessen  inkl. Einführung in die Recherche</vt:lpstr>
      <vt:lpstr>Selbstreflexion zu Interessen  inkl. Einführung in die Recherche</vt:lpstr>
      <vt:lpstr>Informationen für Ihre Recherche</vt:lpstr>
      <vt:lpstr>Online-interessenstest</vt:lpstr>
      <vt:lpstr>Linkliste</vt:lpstr>
      <vt:lpstr>Arbeitsblatt Meine aktivitäten – nächste schritte  Schülerfolder Seite 32</vt:lpstr>
      <vt:lpstr>Auseinandersetzung mit eigenen interessen</vt:lpstr>
      <vt:lpstr>Arbeitsblatt Meinen Interessen auf der Spur  Schülerfolder Seite 22</vt:lpstr>
      <vt:lpstr>Arbeitsblatt Meine aktivitäten – nächste schritte  Schülerfolder Seite 32</vt:lpstr>
      <vt:lpstr>Ergebnissicherung Peer Coaching</vt:lpstr>
      <vt:lpstr>nächstes mal geht es weiter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Johanna Heller</dc:creator>
  <cp:lastModifiedBy>Johanna Heller</cp:lastModifiedBy>
  <cp:revision>29</cp:revision>
  <dcterms:created xsi:type="dcterms:W3CDTF">2020-04-03T10:16:16Z</dcterms:created>
  <dcterms:modified xsi:type="dcterms:W3CDTF">2023-10-31T09:39:18Z</dcterms:modified>
</cp:coreProperties>
</file>